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1"/>
  </p:notesMasterIdLst>
  <p:handoutMasterIdLst>
    <p:handoutMasterId r:id="rId22"/>
  </p:handoutMasterIdLst>
  <p:sldIdLst>
    <p:sldId id="258" r:id="rId2"/>
    <p:sldId id="259" r:id="rId3"/>
    <p:sldId id="278" r:id="rId4"/>
    <p:sldId id="280" r:id="rId5"/>
    <p:sldId id="257" r:id="rId6"/>
    <p:sldId id="260" r:id="rId7"/>
    <p:sldId id="275" r:id="rId8"/>
    <p:sldId id="279" r:id="rId9"/>
    <p:sldId id="276" r:id="rId10"/>
    <p:sldId id="261" r:id="rId11"/>
    <p:sldId id="262" r:id="rId12"/>
    <p:sldId id="274" r:id="rId13"/>
    <p:sldId id="271" r:id="rId14"/>
    <p:sldId id="264" r:id="rId15"/>
    <p:sldId id="265" r:id="rId16"/>
    <p:sldId id="272" r:id="rId17"/>
    <p:sldId id="273" r:id="rId18"/>
    <p:sldId id="266" r:id="rId19"/>
    <p:sldId id="27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2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BB97210F-0999-42DE-B53A-DE6CE1EFDE7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EE844C47-F2A7-4CC6-8890-5B7EEC7C899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958B62-1DF0-49D9-80DC-8B979505F8FF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E6914E-CE55-43ED-8D34-CB300DC32873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E1C970-0877-4C41-9CCC-951C058EAE5E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2B8973-C374-4A53-B95F-7CF44F18D50C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BFBD98-CC15-40F7-904A-74E3AAB8A48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2BFF57-913A-4923-AC32-394E19F491AA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99D65A-2194-4664-A75A-B61D8B6853F8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9FA3C8-2BD2-4B32-B7C2-094A77A924FD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8C0FA9-4E56-4B14-95AB-9BD1B8C24EDE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FB9288-524F-40C8-82B1-78CE77C463DE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C6E451-EA2D-436D-BE91-4B646F2B4E6A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35C52E-E7BD-4761-B27B-74C40E1660F2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529A47-9B40-427A-AC2E-53D94CB735F7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BE0403-C50B-45BA-8143-A0054725B635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C23B28-3246-4ED5-95C1-C0674D927763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8AE5F5-07D8-42AE-8173-BF65BED022EB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0E15D4-272C-45AB-9818-C56F3F83540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30BEDA-50A4-4325-A5D6-8AAD08C4D0F5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C0336C-2E4C-420F-BE34-992975B5C68A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hidden">
          <a:xfrm>
            <a:off x="-11113" y="1836738"/>
            <a:ext cx="2268538" cy="2709862"/>
          </a:xfrm>
          <a:custGeom>
            <a:avLst/>
            <a:gdLst>
              <a:gd name="T0" fmla="*/ 808 w 1429"/>
              <a:gd name="T1" fmla="*/ 283 h 1707"/>
              <a:gd name="T2" fmla="*/ 673 w 1429"/>
              <a:gd name="T3" fmla="*/ 252 h 1707"/>
              <a:gd name="T4" fmla="*/ 654 w 1429"/>
              <a:gd name="T5" fmla="*/ 0 h 1707"/>
              <a:gd name="T6" fmla="*/ 488 w 1429"/>
              <a:gd name="T7" fmla="*/ 13 h 1707"/>
              <a:gd name="T8" fmla="*/ 476 w 1429"/>
              <a:gd name="T9" fmla="*/ 252 h 1707"/>
              <a:gd name="T10" fmla="*/ 365 w 1429"/>
              <a:gd name="T11" fmla="*/ 290 h 1707"/>
              <a:gd name="T12" fmla="*/ 206 w 1429"/>
              <a:gd name="T13" fmla="*/ 86 h 1707"/>
              <a:gd name="T14" fmla="*/ 95 w 1429"/>
              <a:gd name="T15" fmla="*/ 148 h 1707"/>
              <a:gd name="T16" fmla="*/ 200 w 1429"/>
              <a:gd name="T17" fmla="*/ 376 h 1707"/>
              <a:gd name="T18" fmla="*/ 126 w 1429"/>
              <a:gd name="T19" fmla="*/ 450 h 1707"/>
              <a:gd name="T20" fmla="*/ 0 w 1429"/>
              <a:gd name="T21" fmla="*/ 423 h 1707"/>
              <a:gd name="T22" fmla="*/ 0 w 1429"/>
              <a:gd name="T23" fmla="*/ 1273 h 1707"/>
              <a:gd name="T24" fmla="*/ 101 w 1429"/>
              <a:gd name="T25" fmla="*/ 1226 h 1707"/>
              <a:gd name="T26" fmla="*/ 181 w 1429"/>
              <a:gd name="T27" fmla="*/ 1306 h 1707"/>
              <a:gd name="T28" fmla="*/ 70 w 1429"/>
              <a:gd name="T29" fmla="*/ 1509 h 1707"/>
              <a:gd name="T30" fmla="*/ 175 w 1429"/>
              <a:gd name="T31" fmla="*/ 1596 h 1707"/>
              <a:gd name="T32" fmla="*/ 365 w 1429"/>
              <a:gd name="T33" fmla="*/ 1411 h 1707"/>
              <a:gd name="T34" fmla="*/ 476 w 1429"/>
              <a:gd name="T35" fmla="*/ 1448 h 1707"/>
              <a:gd name="T36" fmla="*/ 501 w 1429"/>
              <a:gd name="T37" fmla="*/ 1700 h 1707"/>
              <a:gd name="T38" fmla="*/ 667 w 1429"/>
              <a:gd name="T39" fmla="*/ 1707 h 1707"/>
              <a:gd name="T40" fmla="*/ 685 w 1429"/>
              <a:gd name="T41" fmla="*/ 1442 h 1707"/>
              <a:gd name="T42" fmla="*/ 826 w 1429"/>
              <a:gd name="T43" fmla="*/ 1405 h 1707"/>
              <a:gd name="T44" fmla="*/ 993 w 1429"/>
              <a:gd name="T45" fmla="*/ 1590 h 1707"/>
              <a:gd name="T46" fmla="*/ 1103 w 1429"/>
              <a:gd name="T47" fmla="*/ 1522 h 1707"/>
              <a:gd name="T48" fmla="*/ 993 w 1429"/>
              <a:gd name="T49" fmla="*/ 1300 h 1707"/>
              <a:gd name="T50" fmla="*/ 1067 w 1429"/>
              <a:gd name="T51" fmla="*/ 1207 h 1707"/>
              <a:gd name="T52" fmla="*/ 1288 w 1429"/>
              <a:gd name="T53" fmla="*/ 1312 h 1707"/>
              <a:gd name="T54" fmla="*/ 1355 w 1429"/>
              <a:gd name="T55" fmla="*/ 1196 h 1707"/>
              <a:gd name="T56" fmla="*/ 1153 w 1429"/>
              <a:gd name="T57" fmla="*/ 1047 h 1707"/>
              <a:gd name="T58" fmla="*/ 1177 w 1429"/>
              <a:gd name="T59" fmla="*/ 918 h 1707"/>
              <a:gd name="T60" fmla="*/ 1429 w 1429"/>
              <a:gd name="T61" fmla="*/ 894 h 1707"/>
              <a:gd name="T62" fmla="*/ 1423 w 1429"/>
              <a:gd name="T63" fmla="*/ 764 h 1707"/>
              <a:gd name="T64" fmla="*/ 1171 w 1429"/>
              <a:gd name="T65" fmla="*/ 727 h 1707"/>
              <a:gd name="T66" fmla="*/ 1146 w 1429"/>
              <a:gd name="T67" fmla="*/ 629 h 1707"/>
              <a:gd name="T68" fmla="*/ 1349 w 1429"/>
              <a:gd name="T69" fmla="*/ 487 h 1707"/>
              <a:gd name="T70" fmla="*/ 1282 w 1429"/>
              <a:gd name="T71" fmla="*/ 370 h 1707"/>
              <a:gd name="T72" fmla="*/ 1054 w 1429"/>
              <a:gd name="T73" fmla="*/ 462 h 1707"/>
              <a:gd name="T74" fmla="*/ 980 w 1429"/>
              <a:gd name="T75" fmla="*/ 388 h 1707"/>
              <a:gd name="T76" fmla="*/ 1097 w 1429"/>
              <a:gd name="T77" fmla="*/ 173 h 1707"/>
              <a:gd name="T78" fmla="*/ 986 w 1429"/>
              <a:gd name="T79" fmla="*/ 105 h 1707"/>
              <a:gd name="T80" fmla="*/ 808 w 1429"/>
              <a:gd name="T81" fmla="*/ 283 h 1707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1429" h="1707">
                <a:moveTo>
                  <a:pt x="808" y="283"/>
                </a:moveTo>
                <a:lnTo>
                  <a:pt x="673" y="252"/>
                </a:lnTo>
                <a:lnTo>
                  <a:pt x="654" y="0"/>
                </a:lnTo>
                <a:lnTo>
                  <a:pt x="488" y="13"/>
                </a:lnTo>
                <a:lnTo>
                  <a:pt x="476" y="252"/>
                </a:lnTo>
                <a:lnTo>
                  <a:pt x="365" y="290"/>
                </a:lnTo>
                <a:lnTo>
                  <a:pt x="206" y="86"/>
                </a:lnTo>
                <a:lnTo>
                  <a:pt x="95" y="148"/>
                </a:lnTo>
                <a:lnTo>
                  <a:pt x="200" y="376"/>
                </a:lnTo>
                <a:lnTo>
                  <a:pt x="126" y="450"/>
                </a:lnTo>
                <a:lnTo>
                  <a:pt x="0" y="423"/>
                </a:lnTo>
                <a:lnTo>
                  <a:pt x="0" y="1273"/>
                </a:lnTo>
                <a:lnTo>
                  <a:pt x="101" y="1226"/>
                </a:lnTo>
                <a:lnTo>
                  <a:pt x="181" y="1306"/>
                </a:lnTo>
                <a:lnTo>
                  <a:pt x="70" y="1509"/>
                </a:lnTo>
                <a:lnTo>
                  <a:pt x="175" y="1596"/>
                </a:lnTo>
                <a:lnTo>
                  <a:pt x="365" y="1411"/>
                </a:lnTo>
                <a:lnTo>
                  <a:pt x="476" y="1448"/>
                </a:lnTo>
                <a:lnTo>
                  <a:pt x="501" y="1700"/>
                </a:lnTo>
                <a:lnTo>
                  <a:pt x="667" y="1707"/>
                </a:lnTo>
                <a:lnTo>
                  <a:pt x="685" y="1442"/>
                </a:lnTo>
                <a:lnTo>
                  <a:pt x="826" y="1405"/>
                </a:lnTo>
                <a:lnTo>
                  <a:pt x="993" y="1590"/>
                </a:lnTo>
                <a:lnTo>
                  <a:pt x="1103" y="1522"/>
                </a:lnTo>
                <a:lnTo>
                  <a:pt x="993" y="1300"/>
                </a:lnTo>
                <a:lnTo>
                  <a:pt x="1067" y="1207"/>
                </a:lnTo>
                <a:lnTo>
                  <a:pt x="1288" y="1312"/>
                </a:lnTo>
                <a:lnTo>
                  <a:pt x="1355" y="1196"/>
                </a:lnTo>
                <a:lnTo>
                  <a:pt x="1153" y="1047"/>
                </a:lnTo>
                <a:lnTo>
                  <a:pt x="1177" y="918"/>
                </a:lnTo>
                <a:lnTo>
                  <a:pt x="1429" y="894"/>
                </a:lnTo>
                <a:lnTo>
                  <a:pt x="1423" y="764"/>
                </a:lnTo>
                <a:lnTo>
                  <a:pt x="1171" y="727"/>
                </a:lnTo>
                <a:lnTo>
                  <a:pt x="1146" y="629"/>
                </a:lnTo>
                <a:lnTo>
                  <a:pt x="1349" y="487"/>
                </a:lnTo>
                <a:lnTo>
                  <a:pt x="1282" y="370"/>
                </a:lnTo>
                <a:lnTo>
                  <a:pt x="1054" y="462"/>
                </a:lnTo>
                <a:lnTo>
                  <a:pt x="980" y="388"/>
                </a:lnTo>
                <a:lnTo>
                  <a:pt x="1097" y="173"/>
                </a:lnTo>
                <a:lnTo>
                  <a:pt x="986" y="105"/>
                </a:lnTo>
                <a:lnTo>
                  <a:pt x="808" y="283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3"/>
          <p:cNvSpPr>
            <a:spLocks/>
          </p:cNvSpPr>
          <p:nvPr/>
        </p:nvSpPr>
        <p:spPr bwMode="hidden">
          <a:xfrm>
            <a:off x="107950" y="15875"/>
            <a:ext cx="838200" cy="787400"/>
          </a:xfrm>
          <a:custGeom>
            <a:avLst/>
            <a:gdLst>
              <a:gd name="T0" fmla="*/ 335 w 528"/>
              <a:gd name="T1" fmla="*/ 56 h 496"/>
              <a:gd name="T2" fmla="*/ 293 w 528"/>
              <a:gd name="T3" fmla="*/ 46 h 496"/>
              <a:gd name="T4" fmla="*/ 288 w 528"/>
              <a:gd name="T5" fmla="*/ 0 h 496"/>
              <a:gd name="T6" fmla="*/ 238 w 528"/>
              <a:gd name="T7" fmla="*/ 0 h 496"/>
              <a:gd name="T8" fmla="*/ 232 w 528"/>
              <a:gd name="T9" fmla="*/ 46 h 496"/>
              <a:gd name="T10" fmla="*/ 198 w 528"/>
              <a:gd name="T11" fmla="*/ 58 h 496"/>
              <a:gd name="T12" fmla="*/ 146 w 528"/>
              <a:gd name="T13" fmla="*/ 0 h 496"/>
              <a:gd name="T14" fmla="*/ 114 w 528"/>
              <a:gd name="T15" fmla="*/ 14 h 496"/>
              <a:gd name="T16" fmla="*/ 147 w 528"/>
              <a:gd name="T17" fmla="*/ 84 h 496"/>
              <a:gd name="T18" fmla="*/ 124 w 528"/>
              <a:gd name="T19" fmla="*/ 107 h 496"/>
              <a:gd name="T20" fmla="*/ 50 w 528"/>
              <a:gd name="T21" fmla="*/ 81 h 496"/>
              <a:gd name="T22" fmla="*/ 32 w 528"/>
              <a:gd name="T23" fmla="*/ 109 h 496"/>
              <a:gd name="T24" fmla="*/ 90 w 528"/>
              <a:gd name="T25" fmla="*/ 159 h 496"/>
              <a:gd name="T26" fmla="*/ 80 w 528"/>
              <a:gd name="T27" fmla="*/ 197 h 496"/>
              <a:gd name="T28" fmla="*/ 2 w 528"/>
              <a:gd name="T29" fmla="*/ 202 h 496"/>
              <a:gd name="T30" fmla="*/ 0 w 528"/>
              <a:gd name="T31" fmla="*/ 244 h 496"/>
              <a:gd name="T32" fmla="*/ 80 w 528"/>
              <a:gd name="T33" fmla="*/ 256 h 496"/>
              <a:gd name="T34" fmla="*/ 88 w 528"/>
              <a:gd name="T35" fmla="*/ 292 h 496"/>
              <a:gd name="T36" fmla="*/ 29 w 528"/>
              <a:gd name="T37" fmla="*/ 345 h 496"/>
              <a:gd name="T38" fmla="*/ 50 w 528"/>
              <a:gd name="T39" fmla="*/ 378 h 496"/>
              <a:gd name="T40" fmla="*/ 116 w 528"/>
              <a:gd name="T41" fmla="*/ 347 h 496"/>
              <a:gd name="T42" fmla="*/ 141 w 528"/>
              <a:gd name="T43" fmla="*/ 372 h 496"/>
              <a:gd name="T44" fmla="*/ 107 w 528"/>
              <a:gd name="T45" fmla="*/ 435 h 496"/>
              <a:gd name="T46" fmla="*/ 139 w 528"/>
              <a:gd name="T47" fmla="*/ 462 h 496"/>
              <a:gd name="T48" fmla="*/ 198 w 528"/>
              <a:gd name="T49" fmla="*/ 404 h 496"/>
              <a:gd name="T50" fmla="*/ 232 w 528"/>
              <a:gd name="T51" fmla="*/ 416 h 496"/>
              <a:gd name="T52" fmla="*/ 240 w 528"/>
              <a:gd name="T53" fmla="*/ 494 h 496"/>
              <a:gd name="T54" fmla="*/ 292 w 528"/>
              <a:gd name="T55" fmla="*/ 496 h 496"/>
              <a:gd name="T56" fmla="*/ 297 w 528"/>
              <a:gd name="T57" fmla="*/ 414 h 496"/>
              <a:gd name="T58" fmla="*/ 341 w 528"/>
              <a:gd name="T59" fmla="*/ 403 h 496"/>
              <a:gd name="T60" fmla="*/ 393 w 528"/>
              <a:gd name="T61" fmla="*/ 460 h 496"/>
              <a:gd name="T62" fmla="*/ 427 w 528"/>
              <a:gd name="T63" fmla="*/ 439 h 496"/>
              <a:gd name="T64" fmla="*/ 393 w 528"/>
              <a:gd name="T65" fmla="*/ 370 h 496"/>
              <a:gd name="T66" fmla="*/ 416 w 528"/>
              <a:gd name="T67" fmla="*/ 341 h 496"/>
              <a:gd name="T68" fmla="*/ 484 w 528"/>
              <a:gd name="T69" fmla="*/ 374 h 496"/>
              <a:gd name="T70" fmla="*/ 505 w 528"/>
              <a:gd name="T71" fmla="*/ 338 h 496"/>
              <a:gd name="T72" fmla="*/ 442 w 528"/>
              <a:gd name="T73" fmla="*/ 292 h 496"/>
              <a:gd name="T74" fmla="*/ 450 w 528"/>
              <a:gd name="T75" fmla="*/ 252 h 496"/>
              <a:gd name="T76" fmla="*/ 528 w 528"/>
              <a:gd name="T77" fmla="*/ 244 h 496"/>
              <a:gd name="T78" fmla="*/ 526 w 528"/>
              <a:gd name="T79" fmla="*/ 204 h 496"/>
              <a:gd name="T80" fmla="*/ 448 w 528"/>
              <a:gd name="T81" fmla="*/ 193 h 496"/>
              <a:gd name="T82" fmla="*/ 440 w 528"/>
              <a:gd name="T83" fmla="*/ 162 h 496"/>
              <a:gd name="T84" fmla="*/ 503 w 528"/>
              <a:gd name="T85" fmla="*/ 119 h 496"/>
              <a:gd name="T86" fmla="*/ 482 w 528"/>
              <a:gd name="T87" fmla="*/ 82 h 496"/>
              <a:gd name="T88" fmla="*/ 412 w 528"/>
              <a:gd name="T89" fmla="*/ 111 h 496"/>
              <a:gd name="T90" fmla="*/ 389 w 528"/>
              <a:gd name="T91" fmla="*/ 88 h 496"/>
              <a:gd name="T92" fmla="*/ 425 w 528"/>
              <a:gd name="T93" fmla="*/ 21 h 496"/>
              <a:gd name="T94" fmla="*/ 391 w 528"/>
              <a:gd name="T95" fmla="*/ 0 h 496"/>
              <a:gd name="T96" fmla="*/ 335 w 528"/>
              <a:gd name="T97" fmla="*/ 56 h 49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528" h="496">
                <a:moveTo>
                  <a:pt x="335" y="56"/>
                </a:moveTo>
                <a:lnTo>
                  <a:pt x="293" y="46"/>
                </a:lnTo>
                <a:lnTo>
                  <a:pt x="288" y="0"/>
                </a:lnTo>
                <a:lnTo>
                  <a:pt x="238" y="0"/>
                </a:lnTo>
                <a:lnTo>
                  <a:pt x="232" y="46"/>
                </a:lnTo>
                <a:lnTo>
                  <a:pt x="198" y="58"/>
                </a:lnTo>
                <a:lnTo>
                  <a:pt x="146" y="0"/>
                </a:lnTo>
                <a:lnTo>
                  <a:pt x="114" y="14"/>
                </a:lnTo>
                <a:lnTo>
                  <a:pt x="147" y="84"/>
                </a:lnTo>
                <a:lnTo>
                  <a:pt x="124" y="107"/>
                </a:lnTo>
                <a:lnTo>
                  <a:pt x="50" y="81"/>
                </a:lnTo>
                <a:lnTo>
                  <a:pt x="32" y="109"/>
                </a:lnTo>
                <a:lnTo>
                  <a:pt x="90" y="159"/>
                </a:lnTo>
                <a:lnTo>
                  <a:pt x="80" y="197"/>
                </a:lnTo>
                <a:lnTo>
                  <a:pt x="2" y="202"/>
                </a:lnTo>
                <a:lnTo>
                  <a:pt x="0" y="244"/>
                </a:lnTo>
                <a:lnTo>
                  <a:pt x="80" y="256"/>
                </a:lnTo>
                <a:lnTo>
                  <a:pt x="88" y="292"/>
                </a:lnTo>
                <a:lnTo>
                  <a:pt x="29" y="345"/>
                </a:lnTo>
                <a:lnTo>
                  <a:pt x="50" y="378"/>
                </a:lnTo>
                <a:lnTo>
                  <a:pt x="116" y="347"/>
                </a:lnTo>
                <a:lnTo>
                  <a:pt x="141" y="372"/>
                </a:lnTo>
                <a:lnTo>
                  <a:pt x="107" y="435"/>
                </a:lnTo>
                <a:lnTo>
                  <a:pt x="139" y="462"/>
                </a:lnTo>
                <a:lnTo>
                  <a:pt x="198" y="404"/>
                </a:lnTo>
                <a:lnTo>
                  <a:pt x="232" y="416"/>
                </a:lnTo>
                <a:lnTo>
                  <a:pt x="240" y="494"/>
                </a:lnTo>
                <a:lnTo>
                  <a:pt x="292" y="496"/>
                </a:lnTo>
                <a:lnTo>
                  <a:pt x="297" y="414"/>
                </a:lnTo>
                <a:lnTo>
                  <a:pt x="341" y="403"/>
                </a:lnTo>
                <a:lnTo>
                  <a:pt x="393" y="460"/>
                </a:lnTo>
                <a:lnTo>
                  <a:pt x="427" y="439"/>
                </a:lnTo>
                <a:lnTo>
                  <a:pt x="393" y="370"/>
                </a:lnTo>
                <a:lnTo>
                  <a:pt x="416" y="341"/>
                </a:lnTo>
                <a:lnTo>
                  <a:pt x="484" y="374"/>
                </a:lnTo>
                <a:lnTo>
                  <a:pt x="505" y="338"/>
                </a:lnTo>
                <a:lnTo>
                  <a:pt x="442" y="292"/>
                </a:lnTo>
                <a:lnTo>
                  <a:pt x="450" y="252"/>
                </a:lnTo>
                <a:lnTo>
                  <a:pt x="528" y="244"/>
                </a:lnTo>
                <a:lnTo>
                  <a:pt x="526" y="204"/>
                </a:lnTo>
                <a:lnTo>
                  <a:pt x="448" y="193"/>
                </a:lnTo>
                <a:lnTo>
                  <a:pt x="440" y="162"/>
                </a:lnTo>
                <a:lnTo>
                  <a:pt x="503" y="119"/>
                </a:lnTo>
                <a:lnTo>
                  <a:pt x="482" y="82"/>
                </a:lnTo>
                <a:lnTo>
                  <a:pt x="412" y="111"/>
                </a:lnTo>
                <a:lnTo>
                  <a:pt x="389" y="88"/>
                </a:lnTo>
                <a:lnTo>
                  <a:pt x="425" y="21"/>
                </a:lnTo>
                <a:lnTo>
                  <a:pt x="391" y="0"/>
                </a:lnTo>
                <a:lnTo>
                  <a:pt x="335" y="56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4"/>
          <p:cNvSpPr>
            <a:spLocks/>
          </p:cNvSpPr>
          <p:nvPr/>
        </p:nvSpPr>
        <p:spPr bwMode="hidden">
          <a:xfrm>
            <a:off x="1192213" y="354013"/>
            <a:ext cx="2266950" cy="2270125"/>
          </a:xfrm>
          <a:custGeom>
            <a:avLst/>
            <a:gdLst>
              <a:gd name="T0" fmla="*/ 1469 w 2312"/>
              <a:gd name="T1" fmla="*/ 384 h 2313"/>
              <a:gd name="T2" fmla="*/ 1285 w 2312"/>
              <a:gd name="T3" fmla="*/ 342 h 2313"/>
              <a:gd name="T4" fmla="*/ 1260 w 2312"/>
              <a:gd name="T5" fmla="*/ 0 h 2313"/>
              <a:gd name="T6" fmla="*/ 1035 w 2312"/>
              <a:gd name="T7" fmla="*/ 17 h 2313"/>
              <a:gd name="T8" fmla="*/ 1018 w 2312"/>
              <a:gd name="T9" fmla="*/ 342 h 2313"/>
              <a:gd name="T10" fmla="*/ 868 w 2312"/>
              <a:gd name="T11" fmla="*/ 393 h 2313"/>
              <a:gd name="T12" fmla="*/ 651 w 2312"/>
              <a:gd name="T13" fmla="*/ 117 h 2313"/>
              <a:gd name="T14" fmla="*/ 501 w 2312"/>
              <a:gd name="T15" fmla="*/ 201 h 2313"/>
              <a:gd name="T16" fmla="*/ 643 w 2312"/>
              <a:gd name="T17" fmla="*/ 509 h 2313"/>
              <a:gd name="T18" fmla="*/ 543 w 2312"/>
              <a:gd name="T19" fmla="*/ 610 h 2313"/>
              <a:gd name="T20" fmla="*/ 217 w 2312"/>
              <a:gd name="T21" fmla="*/ 493 h 2313"/>
              <a:gd name="T22" fmla="*/ 142 w 2312"/>
              <a:gd name="T23" fmla="*/ 618 h 2313"/>
              <a:gd name="T24" fmla="*/ 392 w 2312"/>
              <a:gd name="T25" fmla="*/ 835 h 2313"/>
              <a:gd name="T26" fmla="*/ 351 w 2312"/>
              <a:gd name="T27" fmla="*/ 1002 h 2313"/>
              <a:gd name="T28" fmla="*/ 8 w 2312"/>
              <a:gd name="T29" fmla="*/ 1027 h 2313"/>
              <a:gd name="T30" fmla="*/ 0 w 2312"/>
              <a:gd name="T31" fmla="*/ 1211 h 2313"/>
              <a:gd name="T32" fmla="*/ 351 w 2312"/>
              <a:gd name="T33" fmla="*/ 1261 h 2313"/>
              <a:gd name="T34" fmla="*/ 384 w 2312"/>
              <a:gd name="T35" fmla="*/ 1419 h 2313"/>
              <a:gd name="T36" fmla="*/ 125 w 2312"/>
              <a:gd name="T37" fmla="*/ 1653 h 2313"/>
              <a:gd name="T38" fmla="*/ 217 w 2312"/>
              <a:gd name="T39" fmla="*/ 1795 h 2313"/>
              <a:gd name="T40" fmla="*/ 509 w 2312"/>
              <a:gd name="T41" fmla="*/ 1661 h 2313"/>
              <a:gd name="T42" fmla="*/ 618 w 2312"/>
              <a:gd name="T43" fmla="*/ 1770 h 2313"/>
              <a:gd name="T44" fmla="*/ 467 w 2312"/>
              <a:gd name="T45" fmla="*/ 2045 h 2313"/>
              <a:gd name="T46" fmla="*/ 609 w 2312"/>
              <a:gd name="T47" fmla="*/ 2162 h 2313"/>
              <a:gd name="T48" fmla="*/ 868 w 2312"/>
              <a:gd name="T49" fmla="*/ 1912 h 2313"/>
              <a:gd name="T50" fmla="*/ 1018 w 2312"/>
              <a:gd name="T51" fmla="*/ 1962 h 2313"/>
              <a:gd name="T52" fmla="*/ 1052 w 2312"/>
              <a:gd name="T53" fmla="*/ 2304 h 2313"/>
              <a:gd name="T54" fmla="*/ 1277 w 2312"/>
              <a:gd name="T55" fmla="*/ 2313 h 2313"/>
              <a:gd name="T56" fmla="*/ 1302 w 2312"/>
              <a:gd name="T57" fmla="*/ 1954 h 2313"/>
              <a:gd name="T58" fmla="*/ 1494 w 2312"/>
              <a:gd name="T59" fmla="*/ 1904 h 2313"/>
              <a:gd name="T60" fmla="*/ 1720 w 2312"/>
              <a:gd name="T61" fmla="*/ 2154 h 2313"/>
              <a:gd name="T62" fmla="*/ 1870 w 2312"/>
              <a:gd name="T63" fmla="*/ 2062 h 2313"/>
              <a:gd name="T64" fmla="*/ 1720 w 2312"/>
              <a:gd name="T65" fmla="*/ 1762 h 2313"/>
              <a:gd name="T66" fmla="*/ 1820 w 2312"/>
              <a:gd name="T67" fmla="*/ 1636 h 2313"/>
              <a:gd name="T68" fmla="*/ 2120 w 2312"/>
              <a:gd name="T69" fmla="*/ 1778 h 2313"/>
              <a:gd name="T70" fmla="*/ 2212 w 2312"/>
              <a:gd name="T71" fmla="*/ 1620 h 2313"/>
              <a:gd name="T72" fmla="*/ 1937 w 2312"/>
              <a:gd name="T73" fmla="*/ 1419 h 2313"/>
              <a:gd name="T74" fmla="*/ 1970 w 2312"/>
              <a:gd name="T75" fmla="*/ 1244 h 2313"/>
              <a:gd name="T76" fmla="*/ 2312 w 2312"/>
              <a:gd name="T77" fmla="*/ 1211 h 2313"/>
              <a:gd name="T78" fmla="*/ 2304 w 2312"/>
              <a:gd name="T79" fmla="*/ 1035 h 2313"/>
              <a:gd name="T80" fmla="*/ 1962 w 2312"/>
              <a:gd name="T81" fmla="*/ 985 h 2313"/>
              <a:gd name="T82" fmla="*/ 1928 w 2312"/>
              <a:gd name="T83" fmla="*/ 852 h 2313"/>
              <a:gd name="T84" fmla="*/ 2204 w 2312"/>
              <a:gd name="T85" fmla="*/ 660 h 2313"/>
              <a:gd name="T86" fmla="*/ 2112 w 2312"/>
              <a:gd name="T87" fmla="*/ 501 h 2313"/>
              <a:gd name="T88" fmla="*/ 1803 w 2312"/>
              <a:gd name="T89" fmla="*/ 626 h 2313"/>
              <a:gd name="T90" fmla="*/ 1703 w 2312"/>
              <a:gd name="T91" fmla="*/ 526 h 2313"/>
              <a:gd name="T92" fmla="*/ 1861 w 2312"/>
              <a:gd name="T93" fmla="*/ 234 h 2313"/>
              <a:gd name="T94" fmla="*/ 1711 w 2312"/>
              <a:gd name="T95" fmla="*/ 142 h 2313"/>
              <a:gd name="T96" fmla="*/ 1469 w 2312"/>
              <a:gd name="T97" fmla="*/ 384 h 23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5"/>
          <p:cNvSpPr>
            <a:spLocks/>
          </p:cNvSpPr>
          <p:nvPr/>
        </p:nvSpPr>
        <p:spPr bwMode="hidden">
          <a:xfrm>
            <a:off x="2532063" y="1270000"/>
            <a:ext cx="3670300" cy="3671888"/>
          </a:xfrm>
          <a:custGeom>
            <a:avLst/>
            <a:gdLst>
              <a:gd name="T0" fmla="*/ 1469 w 2312"/>
              <a:gd name="T1" fmla="*/ 384 h 2313"/>
              <a:gd name="T2" fmla="*/ 1285 w 2312"/>
              <a:gd name="T3" fmla="*/ 342 h 2313"/>
              <a:gd name="T4" fmla="*/ 1260 w 2312"/>
              <a:gd name="T5" fmla="*/ 0 h 2313"/>
              <a:gd name="T6" fmla="*/ 1035 w 2312"/>
              <a:gd name="T7" fmla="*/ 17 h 2313"/>
              <a:gd name="T8" fmla="*/ 1018 w 2312"/>
              <a:gd name="T9" fmla="*/ 342 h 2313"/>
              <a:gd name="T10" fmla="*/ 868 w 2312"/>
              <a:gd name="T11" fmla="*/ 393 h 2313"/>
              <a:gd name="T12" fmla="*/ 651 w 2312"/>
              <a:gd name="T13" fmla="*/ 117 h 2313"/>
              <a:gd name="T14" fmla="*/ 501 w 2312"/>
              <a:gd name="T15" fmla="*/ 201 h 2313"/>
              <a:gd name="T16" fmla="*/ 643 w 2312"/>
              <a:gd name="T17" fmla="*/ 509 h 2313"/>
              <a:gd name="T18" fmla="*/ 543 w 2312"/>
              <a:gd name="T19" fmla="*/ 610 h 2313"/>
              <a:gd name="T20" fmla="*/ 217 w 2312"/>
              <a:gd name="T21" fmla="*/ 493 h 2313"/>
              <a:gd name="T22" fmla="*/ 142 w 2312"/>
              <a:gd name="T23" fmla="*/ 618 h 2313"/>
              <a:gd name="T24" fmla="*/ 392 w 2312"/>
              <a:gd name="T25" fmla="*/ 835 h 2313"/>
              <a:gd name="T26" fmla="*/ 351 w 2312"/>
              <a:gd name="T27" fmla="*/ 1002 h 2313"/>
              <a:gd name="T28" fmla="*/ 8 w 2312"/>
              <a:gd name="T29" fmla="*/ 1027 h 2313"/>
              <a:gd name="T30" fmla="*/ 0 w 2312"/>
              <a:gd name="T31" fmla="*/ 1211 h 2313"/>
              <a:gd name="T32" fmla="*/ 351 w 2312"/>
              <a:gd name="T33" fmla="*/ 1261 h 2313"/>
              <a:gd name="T34" fmla="*/ 384 w 2312"/>
              <a:gd name="T35" fmla="*/ 1419 h 2313"/>
              <a:gd name="T36" fmla="*/ 125 w 2312"/>
              <a:gd name="T37" fmla="*/ 1653 h 2313"/>
              <a:gd name="T38" fmla="*/ 217 w 2312"/>
              <a:gd name="T39" fmla="*/ 1795 h 2313"/>
              <a:gd name="T40" fmla="*/ 509 w 2312"/>
              <a:gd name="T41" fmla="*/ 1661 h 2313"/>
              <a:gd name="T42" fmla="*/ 618 w 2312"/>
              <a:gd name="T43" fmla="*/ 1770 h 2313"/>
              <a:gd name="T44" fmla="*/ 467 w 2312"/>
              <a:gd name="T45" fmla="*/ 2045 h 2313"/>
              <a:gd name="T46" fmla="*/ 609 w 2312"/>
              <a:gd name="T47" fmla="*/ 2162 h 2313"/>
              <a:gd name="T48" fmla="*/ 868 w 2312"/>
              <a:gd name="T49" fmla="*/ 1912 h 2313"/>
              <a:gd name="T50" fmla="*/ 1018 w 2312"/>
              <a:gd name="T51" fmla="*/ 1962 h 2313"/>
              <a:gd name="T52" fmla="*/ 1052 w 2312"/>
              <a:gd name="T53" fmla="*/ 2304 h 2313"/>
              <a:gd name="T54" fmla="*/ 1277 w 2312"/>
              <a:gd name="T55" fmla="*/ 2313 h 2313"/>
              <a:gd name="T56" fmla="*/ 1302 w 2312"/>
              <a:gd name="T57" fmla="*/ 1954 h 2313"/>
              <a:gd name="T58" fmla="*/ 1494 w 2312"/>
              <a:gd name="T59" fmla="*/ 1904 h 2313"/>
              <a:gd name="T60" fmla="*/ 1720 w 2312"/>
              <a:gd name="T61" fmla="*/ 2154 h 2313"/>
              <a:gd name="T62" fmla="*/ 1870 w 2312"/>
              <a:gd name="T63" fmla="*/ 2062 h 2313"/>
              <a:gd name="T64" fmla="*/ 1720 w 2312"/>
              <a:gd name="T65" fmla="*/ 1762 h 2313"/>
              <a:gd name="T66" fmla="*/ 1820 w 2312"/>
              <a:gd name="T67" fmla="*/ 1636 h 2313"/>
              <a:gd name="T68" fmla="*/ 2120 w 2312"/>
              <a:gd name="T69" fmla="*/ 1778 h 2313"/>
              <a:gd name="T70" fmla="*/ 2212 w 2312"/>
              <a:gd name="T71" fmla="*/ 1620 h 2313"/>
              <a:gd name="T72" fmla="*/ 1937 w 2312"/>
              <a:gd name="T73" fmla="*/ 1419 h 2313"/>
              <a:gd name="T74" fmla="*/ 1970 w 2312"/>
              <a:gd name="T75" fmla="*/ 1244 h 2313"/>
              <a:gd name="T76" fmla="*/ 2312 w 2312"/>
              <a:gd name="T77" fmla="*/ 1211 h 2313"/>
              <a:gd name="T78" fmla="*/ 2304 w 2312"/>
              <a:gd name="T79" fmla="*/ 1035 h 2313"/>
              <a:gd name="T80" fmla="*/ 1962 w 2312"/>
              <a:gd name="T81" fmla="*/ 985 h 2313"/>
              <a:gd name="T82" fmla="*/ 1928 w 2312"/>
              <a:gd name="T83" fmla="*/ 852 h 2313"/>
              <a:gd name="T84" fmla="*/ 2204 w 2312"/>
              <a:gd name="T85" fmla="*/ 660 h 2313"/>
              <a:gd name="T86" fmla="*/ 2112 w 2312"/>
              <a:gd name="T87" fmla="*/ 501 h 2313"/>
              <a:gd name="T88" fmla="*/ 1803 w 2312"/>
              <a:gd name="T89" fmla="*/ 626 h 2313"/>
              <a:gd name="T90" fmla="*/ 1703 w 2312"/>
              <a:gd name="T91" fmla="*/ 526 h 2313"/>
              <a:gd name="T92" fmla="*/ 1861 w 2312"/>
              <a:gd name="T93" fmla="*/ 234 h 2313"/>
              <a:gd name="T94" fmla="*/ 1711 w 2312"/>
              <a:gd name="T95" fmla="*/ 142 h 2313"/>
              <a:gd name="T96" fmla="*/ 1469 w 2312"/>
              <a:gd name="T97" fmla="*/ 384 h 23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6"/>
          <p:cNvSpPr>
            <a:spLocks/>
          </p:cNvSpPr>
          <p:nvPr/>
        </p:nvSpPr>
        <p:spPr bwMode="hidden">
          <a:xfrm>
            <a:off x="3175" y="4797425"/>
            <a:ext cx="3417888" cy="2097088"/>
          </a:xfrm>
          <a:custGeom>
            <a:avLst/>
            <a:gdLst>
              <a:gd name="T0" fmla="*/ 1368 w 2153"/>
              <a:gd name="T1" fmla="*/ 358 h 1321"/>
              <a:gd name="T2" fmla="*/ 1197 w 2153"/>
              <a:gd name="T3" fmla="*/ 318 h 1321"/>
              <a:gd name="T4" fmla="*/ 1173 w 2153"/>
              <a:gd name="T5" fmla="*/ 0 h 1321"/>
              <a:gd name="T6" fmla="*/ 964 w 2153"/>
              <a:gd name="T7" fmla="*/ 16 h 1321"/>
              <a:gd name="T8" fmla="*/ 948 w 2153"/>
              <a:gd name="T9" fmla="*/ 318 h 1321"/>
              <a:gd name="T10" fmla="*/ 808 w 2153"/>
              <a:gd name="T11" fmla="*/ 366 h 1321"/>
              <a:gd name="T12" fmla="*/ 606 w 2153"/>
              <a:gd name="T13" fmla="*/ 109 h 1321"/>
              <a:gd name="T14" fmla="*/ 467 w 2153"/>
              <a:gd name="T15" fmla="*/ 187 h 1321"/>
              <a:gd name="T16" fmla="*/ 599 w 2153"/>
              <a:gd name="T17" fmla="*/ 474 h 1321"/>
              <a:gd name="T18" fmla="*/ 506 w 2153"/>
              <a:gd name="T19" fmla="*/ 568 h 1321"/>
              <a:gd name="T20" fmla="*/ 202 w 2153"/>
              <a:gd name="T21" fmla="*/ 459 h 1321"/>
              <a:gd name="T22" fmla="*/ 132 w 2153"/>
              <a:gd name="T23" fmla="*/ 576 h 1321"/>
              <a:gd name="T24" fmla="*/ 365 w 2153"/>
              <a:gd name="T25" fmla="*/ 778 h 1321"/>
              <a:gd name="T26" fmla="*/ 327 w 2153"/>
              <a:gd name="T27" fmla="*/ 933 h 1321"/>
              <a:gd name="T28" fmla="*/ 7 w 2153"/>
              <a:gd name="T29" fmla="*/ 956 h 1321"/>
              <a:gd name="T30" fmla="*/ 0 w 2153"/>
              <a:gd name="T31" fmla="*/ 1128 h 1321"/>
              <a:gd name="T32" fmla="*/ 327 w 2153"/>
              <a:gd name="T33" fmla="*/ 1174 h 1321"/>
              <a:gd name="T34" fmla="*/ 358 w 2153"/>
              <a:gd name="T35" fmla="*/ 1321 h 1321"/>
              <a:gd name="T36" fmla="*/ 1804 w 2153"/>
              <a:gd name="T37" fmla="*/ 1321 h 1321"/>
              <a:gd name="T38" fmla="*/ 1835 w 2153"/>
              <a:gd name="T39" fmla="*/ 1158 h 1321"/>
              <a:gd name="T40" fmla="*/ 2153 w 2153"/>
              <a:gd name="T41" fmla="*/ 1128 h 1321"/>
              <a:gd name="T42" fmla="*/ 2146 w 2153"/>
              <a:gd name="T43" fmla="*/ 964 h 1321"/>
              <a:gd name="T44" fmla="*/ 1827 w 2153"/>
              <a:gd name="T45" fmla="*/ 917 h 1321"/>
              <a:gd name="T46" fmla="*/ 1795 w 2153"/>
              <a:gd name="T47" fmla="*/ 793 h 1321"/>
              <a:gd name="T48" fmla="*/ 2052 w 2153"/>
              <a:gd name="T49" fmla="*/ 615 h 1321"/>
              <a:gd name="T50" fmla="*/ 1967 w 2153"/>
              <a:gd name="T51" fmla="*/ 467 h 1321"/>
              <a:gd name="T52" fmla="*/ 1679 w 2153"/>
              <a:gd name="T53" fmla="*/ 583 h 1321"/>
              <a:gd name="T54" fmla="*/ 1586 w 2153"/>
              <a:gd name="T55" fmla="*/ 490 h 1321"/>
              <a:gd name="T56" fmla="*/ 1733 w 2153"/>
              <a:gd name="T57" fmla="*/ 218 h 1321"/>
              <a:gd name="T58" fmla="*/ 1593 w 2153"/>
              <a:gd name="T59" fmla="*/ 132 h 1321"/>
              <a:gd name="T60" fmla="*/ 1368 w 2153"/>
              <a:gd name="T61" fmla="*/ 358 h 1321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153" h="1321">
                <a:moveTo>
                  <a:pt x="1368" y="358"/>
                </a:moveTo>
                <a:lnTo>
                  <a:pt x="1197" y="318"/>
                </a:lnTo>
                <a:lnTo>
                  <a:pt x="1173" y="0"/>
                </a:lnTo>
                <a:lnTo>
                  <a:pt x="964" y="16"/>
                </a:lnTo>
                <a:lnTo>
                  <a:pt x="948" y="318"/>
                </a:lnTo>
                <a:lnTo>
                  <a:pt x="808" y="366"/>
                </a:lnTo>
                <a:lnTo>
                  <a:pt x="606" y="109"/>
                </a:lnTo>
                <a:lnTo>
                  <a:pt x="467" y="187"/>
                </a:lnTo>
                <a:lnTo>
                  <a:pt x="599" y="474"/>
                </a:lnTo>
                <a:lnTo>
                  <a:pt x="506" y="568"/>
                </a:lnTo>
                <a:lnTo>
                  <a:pt x="202" y="459"/>
                </a:lnTo>
                <a:lnTo>
                  <a:pt x="132" y="576"/>
                </a:lnTo>
                <a:lnTo>
                  <a:pt x="365" y="778"/>
                </a:lnTo>
                <a:lnTo>
                  <a:pt x="327" y="933"/>
                </a:lnTo>
                <a:lnTo>
                  <a:pt x="7" y="956"/>
                </a:lnTo>
                <a:lnTo>
                  <a:pt x="0" y="1128"/>
                </a:lnTo>
                <a:lnTo>
                  <a:pt x="327" y="1174"/>
                </a:lnTo>
                <a:lnTo>
                  <a:pt x="358" y="1321"/>
                </a:lnTo>
                <a:lnTo>
                  <a:pt x="1804" y="1321"/>
                </a:lnTo>
                <a:lnTo>
                  <a:pt x="1835" y="1158"/>
                </a:lnTo>
                <a:lnTo>
                  <a:pt x="2153" y="1128"/>
                </a:lnTo>
                <a:lnTo>
                  <a:pt x="2146" y="964"/>
                </a:lnTo>
                <a:lnTo>
                  <a:pt x="1827" y="917"/>
                </a:lnTo>
                <a:lnTo>
                  <a:pt x="1795" y="793"/>
                </a:lnTo>
                <a:lnTo>
                  <a:pt x="2052" y="615"/>
                </a:lnTo>
                <a:lnTo>
                  <a:pt x="1967" y="467"/>
                </a:lnTo>
                <a:lnTo>
                  <a:pt x="1679" y="583"/>
                </a:lnTo>
                <a:lnTo>
                  <a:pt x="1586" y="490"/>
                </a:lnTo>
                <a:lnTo>
                  <a:pt x="1733" y="218"/>
                </a:lnTo>
                <a:lnTo>
                  <a:pt x="1593" y="132"/>
                </a:lnTo>
                <a:lnTo>
                  <a:pt x="1368" y="358"/>
                </a:lnTo>
                <a:close/>
              </a:path>
            </a:pathLst>
          </a:custGeom>
          <a:solidFill>
            <a:schemeClr val="bg1">
              <a:alpha val="50195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/>
        </p:nvSpPr>
        <p:spPr bwMode="hidden">
          <a:xfrm>
            <a:off x="4494213" y="4425950"/>
            <a:ext cx="2263775" cy="2263775"/>
          </a:xfrm>
          <a:custGeom>
            <a:avLst/>
            <a:gdLst>
              <a:gd name="T0" fmla="*/ 1469 w 2312"/>
              <a:gd name="T1" fmla="*/ 384 h 2313"/>
              <a:gd name="T2" fmla="*/ 1285 w 2312"/>
              <a:gd name="T3" fmla="*/ 342 h 2313"/>
              <a:gd name="T4" fmla="*/ 1260 w 2312"/>
              <a:gd name="T5" fmla="*/ 0 h 2313"/>
              <a:gd name="T6" fmla="*/ 1035 w 2312"/>
              <a:gd name="T7" fmla="*/ 17 h 2313"/>
              <a:gd name="T8" fmla="*/ 1018 w 2312"/>
              <a:gd name="T9" fmla="*/ 342 h 2313"/>
              <a:gd name="T10" fmla="*/ 868 w 2312"/>
              <a:gd name="T11" fmla="*/ 393 h 2313"/>
              <a:gd name="T12" fmla="*/ 651 w 2312"/>
              <a:gd name="T13" fmla="*/ 117 h 2313"/>
              <a:gd name="T14" fmla="*/ 501 w 2312"/>
              <a:gd name="T15" fmla="*/ 201 h 2313"/>
              <a:gd name="T16" fmla="*/ 643 w 2312"/>
              <a:gd name="T17" fmla="*/ 509 h 2313"/>
              <a:gd name="T18" fmla="*/ 543 w 2312"/>
              <a:gd name="T19" fmla="*/ 610 h 2313"/>
              <a:gd name="T20" fmla="*/ 217 w 2312"/>
              <a:gd name="T21" fmla="*/ 493 h 2313"/>
              <a:gd name="T22" fmla="*/ 142 w 2312"/>
              <a:gd name="T23" fmla="*/ 618 h 2313"/>
              <a:gd name="T24" fmla="*/ 392 w 2312"/>
              <a:gd name="T25" fmla="*/ 835 h 2313"/>
              <a:gd name="T26" fmla="*/ 351 w 2312"/>
              <a:gd name="T27" fmla="*/ 1002 h 2313"/>
              <a:gd name="T28" fmla="*/ 8 w 2312"/>
              <a:gd name="T29" fmla="*/ 1027 h 2313"/>
              <a:gd name="T30" fmla="*/ 0 w 2312"/>
              <a:gd name="T31" fmla="*/ 1211 h 2313"/>
              <a:gd name="T32" fmla="*/ 351 w 2312"/>
              <a:gd name="T33" fmla="*/ 1261 h 2313"/>
              <a:gd name="T34" fmla="*/ 384 w 2312"/>
              <a:gd name="T35" fmla="*/ 1419 h 2313"/>
              <a:gd name="T36" fmla="*/ 125 w 2312"/>
              <a:gd name="T37" fmla="*/ 1653 h 2313"/>
              <a:gd name="T38" fmla="*/ 217 w 2312"/>
              <a:gd name="T39" fmla="*/ 1795 h 2313"/>
              <a:gd name="T40" fmla="*/ 509 w 2312"/>
              <a:gd name="T41" fmla="*/ 1661 h 2313"/>
              <a:gd name="T42" fmla="*/ 618 w 2312"/>
              <a:gd name="T43" fmla="*/ 1770 h 2313"/>
              <a:gd name="T44" fmla="*/ 467 w 2312"/>
              <a:gd name="T45" fmla="*/ 2045 h 2313"/>
              <a:gd name="T46" fmla="*/ 609 w 2312"/>
              <a:gd name="T47" fmla="*/ 2162 h 2313"/>
              <a:gd name="T48" fmla="*/ 868 w 2312"/>
              <a:gd name="T49" fmla="*/ 1912 h 2313"/>
              <a:gd name="T50" fmla="*/ 1018 w 2312"/>
              <a:gd name="T51" fmla="*/ 1962 h 2313"/>
              <a:gd name="T52" fmla="*/ 1052 w 2312"/>
              <a:gd name="T53" fmla="*/ 2304 h 2313"/>
              <a:gd name="T54" fmla="*/ 1277 w 2312"/>
              <a:gd name="T55" fmla="*/ 2313 h 2313"/>
              <a:gd name="T56" fmla="*/ 1302 w 2312"/>
              <a:gd name="T57" fmla="*/ 1954 h 2313"/>
              <a:gd name="T58" fmla="*/ 1494 w 2312"/>
              <a:gd name="T59" fmla="*/ 1904 h 2313"/>
              <a:gd name="T60" fmla="*/ 1720 w 2312"/>
              <a:gd name="T61" fmla="*/ 2154 h 2313"/>
              <a:gd name="T62" fmla="*/ 1870 w 2312"/>
              <a:gd name="T63" fmla="*/ 2062 h 2313"/>
              <a:gd name="T64" fmla="*/ 1720 w 2312"/>
              <a:gd name="T65" fmla="*/ 1762 h 2313"/>
              <a:gd name="T66" fmla="*/ 1820 w 2312"/>
              <a:gd name="T67" fmla="*/ 1636 h 2313"/>
              <a:gd name="T68" fmla="*/ 2120 w 2312"/>
              <a:gd name="T69" fmla="*/ 1778 h 2313"/>
              <a:gd name="T70" fmla="*/ 2212 w 2312"/>
              <a:gd name="T71" fmla="*/ 1620 h 2313"/>
              <a:gd name="T72" fmla="*/ 1937 w 2312"/>
              <a:gd name="T73" fmla="*/ 1419 h 2313"/>
              <a:gd name="T74" fmla="*/ 1970 w 2312"/>
              <a:gd name="T75" fmla="*/ 1244 h 2313"/>
              <a:gd name="T76" fmla="*/ 2312 w 2312"/>
              <a:gd name="T77" fmla="*/ 1211 h 2313"/>
              <a:gd name="T78" fmla="*/ 2304 w 2312"/>
              <a:gd name="T79" fmla="*/ 1035 h 2313"/>
              <a:gd name="T80" fmla="*/ 1962 w 2312"/>
              <a:gd name="T81" fmla="*/ 985 h 2313"/>
              <a:gd name="T82" fmla="*/ 1928 w 2312"/>
              <a:gd name="T83" fmla="*/ 852 h 2313"/>
              <a:gd name="T84" fmla="*/ 2204 w 2312"/>
              <a:gd name="T85" fmla="*/ 660 h 2313"/>
              <a:gd name="T86" fmla="*/ 2112 w 2312"/>
              <a:gd name="T87" fmla="*/ 501 h 2313"/>
              <a:gd name="T88" fmla="*/ 1803 w 2312"/>
              <a:gd name="T89" fmla="*/ 626 h 2313"/>
              <a:gd name="T90" fmla="*/ 1703 w 2312"/>
              <a:gd name="T91" fmla="*/ 526 h 2313"/>
              <a:gd name="T92" fmla="*/ 1861 w 2312"/>
              <a:gd name="T93" fmla="*/ 234 h 2313"/>
              <a:gd name="T94" fmla="*/ 1711 w 2312"/>
              <a:gd name="T95" fmla="*/ 142 h 2313"/>
              <a:gd name="T96" fmla="*/ 1469 w 2312"/>
              <a:gd name="T97" fmla="*/ 384 h 23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/>
        </p:nvSpPr>
        <p:spPr bwMode="hidden">
          <a:xfrm>
            <a:off x="5646738" y="487363"/>
            <a:ext cx="2928937" cy="2930525"/>
          </a:xfrm>
          <a:custGeom>
            <a:avLst/>
            <a:gdLst>
              <a:gd name="T0" fmla="*/ 1469 w 2312"/>
              <a:gd name="T1" fmla="*/ 384 h 2313"/>
              <a:gd name="T2" fmla="*/ 1285 w 2312"/>
              <a:gd name="T3" fmla="*/ 342 h 2313"/>
              <a:gd name="T4" fmla="*/ 1260 w 2312"/>
              <a:gd name="T5" fmla="*/ 0 h 2313"/>
              <a:gd name="T6" fmla="*/ 1035 w 2312"/>
              <a:gd name="T7" fmla="*/ 17 h 2313"/>
              <a:gd name="T8" fmla="*/ 1018 w 2312"/>
              <a:gd name="T9" fmla="*/ 342 h 2313"/>
              <a:gd name="T10" fmla="*/ 868 w 2312"/>
              <a:gd name="T11" fmla="*/ 393 h 2313"/>
              <a:gd name="T12" fmla="*/ 651 w 2312"/>
              <a:gd name="T13" fmla="*/ 117 h 2313"/>
              <a:gd name="T14" fmla="*/ 501 w 2312"/>
              <a:gd name="T15" fmla="*/ 201 h 2313"/>
              <a:gd name="T16" fmla="*/ 643 w 2312"/>
              <a:gd name="T17" fmla="*/ 509 h 2313"/>
              <a:gd name="T18" fmla="*/ 543 w 2312"/>
              <a:gd name="T19" fmla="*/ 610 h 2313"/>
              <a:gd name="T20" fmla="*/ 217 w 2312"/>
              <a:gd name="T21" fmla="*/ 493 h 2313"/>
              <a:gd name="T22" fmla="*/ 142 w 2312"/>
              <a:gd name="T23" fmla="*/ 618 h 2313"/>
              <a:gd name="T24" fmla="*/ 392 w 2312"/>
              <a:gd name="T25" fmla="*/ 835 h 2313"/>
              <a:gd name="T26" fmla="*/ 351 w 2312"/>
              <a:gd name="T27" fmla="*/ 1002 h 2313"/>
              <a:gd name="T28" fmla="*/ 8 w 2312"/>
              <a:gd name="T29" fmla="*/ 1027 h 2313"/>
              <a:gd name="T30" fmla="*/ 0 w 2312"/>
              <a:gd name="T31" fmla="*/ 1211 h 2313"/>
              <a:gd name="T32" fmla="*/ 351 w 2312"/>
              <a:gd name="T33" fmla="*/ 1261 h 2313"/>
              <a:gd name="T34" fmla="*/ 384 w 2312"/>
              <a:gd name="T35" fmla="*/ 1419 h 2313"/>
              <a:gd name="T36" fmla="*/ 125 w 2312"/>
              <a:gd name="T37" fmla="*/ 1653 h 2313"/>
              <a:gd name="T38" fmla="*/ 217 w 2312"/>
              <a:gd name="T39" fmla="*/ 1795 h 2313"/>
              <a:gd name="T40" fmla="*/ 509 w 2312"/>
              <a:gd name="T41" fmla="*/ 1661 h 2313"/>
              <a:gd name="T42" fmla="*/ 618 w 2312"/>
              <a:gd name="T43" fmla="*/ 1770 h 2313"/>
              <a:gd name="T44" fmla="*/ 467 w 2312"/>
              <a:gd name="T45" fmla="*/ 2045 h 2313"/>
              <a:gd name="T46" fmla="*/ 609 w 2312"/>
              <a:gd name="T47" fmla="*/ 2162 h 2313"/>
              <a:gd name="T48" fmla="*/ 868 w 2312"/>
              <a:gd name="T49" fmla="*/ 1912 h 2313"/>
              <a:gd name="T50" fmla="*/ 1018 w 2312"/>
              <a:gd name="T51" fmla="*/ 1962 h 2313"/>
              <a:gd name="T52" fmla="*/ 1052 w 2312"/>
              <a:gd name="T53" fmla="*/ 2304 h 2313"/>
              <a:gd name="T54" fmla="*/ 1277 w 2312"/>
              <a:gd name="T55" fmla="*/ 2313 h 2313"/>
              <a:gd name="T56" fmla="*/ 1302 w 2312"/>
              <a:gd name="T57" fmla="*/ 1954 h 2313"/>
              <a:gd name="T58" fmla="*/ 1494 w 2312"/>
              <a:gd name="T59" fmla="*/ 1904 h 2313"/>
              <a:gd name="T60" fmla="*/ 1720 w 2312"/>
              <a:gd name="T61" fmla="*/ 2154 h 2313"/>
              <a:gd name="T62" fmla="*/ 1870 w 2312"/>
              <a:gd name="T63" fmla="*/ 2062 h 2313"/>
              <a:gd name="T64" fmla="*/ 1720 w 2312"/>
              <a:gd name="T65" fmla="*/ 1762 h 2313"/>
              <a:gd name="T66" fmla="*/ 1820 w 2312"/>
              <a:gd name="T67" fmla="*/ 1636 h 2313"/>
              <a:gd name="T68" fmla="*/ 2120 w 2312"/>
              <a:gd name="T69" fmla="*/ 1778 h 2313"/>
              <a:gd name="T70" fmla="*/ 2212 w 2312"/>
              <a:gd name="T71" fmla="*/ 1620 h 2313"/>
              <a:gd name="T72" fmla="*/ 1937 w 2312"/>
              <a:gd name="T73" fmla="*/ 1419 h 2313"/>
              <a:gd name="T74" fmla="*/ 1970 w 2312"/>
              <a:gd name="T75" fmla="*/ 1244 h 2313"/>
              <a:gd name="T76" fmla="*/ 2312 w 2312"/>
              <a:gd name="T77" fmla="*/ 1211 h 2313"/>
              <a:gd name="T78" fmla="*/ 2304 w 2312"/>
              <a:gd name="T79" fmla="*/ 1035 h 2313"/>
              <a:gd name="T80" fmla="*/ 1962 w 2312"/>
              <a:gd name="T81" fmla="*/ 985 h 2313"/>
              <a:gd name="T82" fmla="*/ 1928 w 2312"/>
              <a:gd name="T83" fmla="*/ 852 h 2313"/>
              <a:gd name="T84" fmla="*/ 2204 w 2312"/>
              <a:gd name="T85" fmla="*/ 660 h 2313"/>
              <a:gd name="T86" fmla="*/ 2112 w 2312"/>
              <a:gd name="T87" fmla="*/ 501 h 2313"/>
              <a:gd name="T88" fmla="*/ 1803 w 2312"/>
              <a:gd name="T89" fmla="*/ 626 h 2313"/>
              <a:gd name="T90" fmla="*/ 1703 w 2312"/>
              <a:gd name="T91" fmla="*/ 526 h 2313"/>
              <a:gd name="T92" fmla="*/ 1861 w 2312"/>
              <a:gd name="T93" fmla="*/ 234 h 2313"/>
              <a:gd name="T94" fmla="*/ 1711 w 2312"/>
              <a:gd name="T95" fmla="*/ 142 h 2313"/>
              <a:gd name="T96" fmla="*/ 1469 w 2312"/>
              <a:gd name="T97" fmla="*/ 384 h 23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/>
        </p:nvSpPr>
        <p:spPr bwMode="hidden">
          <a:xfrm>
            <a:off x="7146925" y="2555875"/>
            <a:ext cx="2008188" cy="3997325"/>
          </a:xfrm>
          <a:custGeom>
            <a:avLst/>
            <a:gdLst>
              <a:gd name="T0" fmla="*/ 1265 w 1265"/>
              <a:gd name="T1" fmla="*/ 0 h 2518"/>
              <a:gd name="T2" fmla="*/ 1128 w 1265"/>
              <a:gd name="T3" fmla="*/ 18 h 2518"/>
              <a:gd name="T4" fmla="*/ 1110 w 1265"/>
              <a:gd name="T5" fmla="*/ 372 h 2518"/>
              <a:gd name="T6" fmla="*/ 946 w 1265"/>
              <a:gd name="T7" fmla="*/ 428 h 2518"/>
              <a:gd name="T8" fmla="*/ 710 w 1265"/>
              <a:gd name="T9" fmla="*/ 127 h 2518"/>
              <a:gd name="T10" fmla="*/ 546 w 1265"/>
              <a:gd name="T11" fmla="*/ 219 h 2518"/>
              <a:gd name="T12" fmla="*/ 701 w 1265"/>
              <a:gd name="T13" fmla="*/ 555 h 2518"/>
              <a:gd name="T14" fmla="*/ 592 w 1265"/>
              <a:gd name="T15" fmla="*/ 665 h 2518"/>
              <a:gd name="T16" fmla="*/ 237 w 1265"/>
              <a:gd name="T17" fmla="*/ 537 h 2518"/>
              <a:gd name="T18" fmla="*/ 155 w 1265"/>
              <a:gd name="T19" fmla="*/ 674 h 2518"/>
              <a:gd name="T20" fmla="*/ 427 w 1265"/>
              <a:gd name="T21" fmla="*/ 911 h 2518"/>
              <a:gd name="T22" fmla="*/ 383 w 1265"/>
              <a:gd name="T23" fmla="*/ 1093 h 2518"/>
              <a:gd name="T24" fmla="*/ 9 w 1265"/>
              <a:gd name="T25" fmla="*/ 1121 h 2518"/>
              <a:gd name="T26" fmla="*/ 0 w 1265"/>
              <a:gd name="T27" fmla="*/ 1322 h 2518"/>
              <a:gd name="T28" fmla="*/ 383 w 1265"/>
              <a:gd name="T29" fmla="*/ 1376 h 2518"/>
              <a:gd name="T30" fmla="*/ 419 w 1265"/>
              <a:gd name="T31" fmla="*/ 1549 h 2518"/>
              <a:gd name="T32" fmla="*/ 136 w 1265"/>
              <a:gd name="T33" fmla="*/ 1804 h 2518"/>
              <a:gd name="T34" fmla="*/ 237 w 1265"/>
              <a:gd name="T35" fmla="*/ 1959 h 2518"/>
              <a:gd name="T36" fmla="*/ 555 w 1265"/>
              <a:gd name="T37" fmla="*/ 1813 h 2518"/>
              <a:gd name="T38" fmla="*/ 674 w 1265"/>
              <a:gd name="T39" fmla="*/ 1932 h 2518"/>
              <a:gd name="T40" fmla="*/ 509 w 1265"/>
              <a:gd name="T41" fmla="*/ 2232 h 2518"/>
              <a:gd name="T42" fmla="*/ 664 w 1265"/>
              <a:gd name="T43" fmla="*/ 2360 h 2518"/>
              <a:gd name="T44" fmla="*/ 946 w 1265"/>
              <a:gd name="T45" fmla="*/ 2087 h 2518"/>
              <a:gd name="T46" fmla="*/ 1110 w 1265"/>
              <a:gd name="T47" fmla="*/ 2142 h 2518"/>
              <a:gd name="T48" fmla="*/ 1147 w 1265"/>
              <a:gd name="T49" fmla="*/ 2515 h 2518"/>
              <a:gd name="T50" fmla="*/ 1265 w 1265"/>
              <a:gd name="T51" fmla="*/ 2518 h 2518"/>
              <a:gd name="T52" fmla="*/ 1265 w 1265"/>
              <a:gd name="T53" fmla="*/ 0 h 251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/>
        </p:nvSpPr>
        <p:spPr bwMode="hidden">
          <a:xfrm rot="16200000">
            <a:off x="3977481" y="-853281"/>
            <a:ext cx="1722438" cy="3429000"/>
          </a:xfrm>
          <a:custGeom>
            <a:avLst/>
            <a:gdLst>
              <a:gd name="T0" fmla="*/ 1265 w 1265"/>
              <a:gd name="T1" fmla="*/ 0 h 2518"/>
              <a:gd name="T2" fmla="*/ 1128 w 1265"/>
              <a:gd name="T3" fmla="*/ 18 h 2518"/>
              <a:gd name="T4" fmla="*/ 1110 w 1265"/>
              <a:gd name="T5" fmla="*/ 372 h 2518"/>
              <a:gd name="T6" fmla="*/ 946 w 1265"/>
              <a:gd name="T7" fmla="*/ 428 h 2518"/>
              <a:gd name="T8" fmla="*/ 710 w 1265"/>
              <a:gd name="T9" fmla="*/ 127 h 2518"/>
              <a:gd name="T10" fmla="*/ 546 w 1265"/>
              <a:gd name="T11" fmla="*/ 219 h 2518"/>
              <a:gd name="T12" fmla="*/ 701 w 1265"/>
              <a:gd name="T13" fmla="*/ 555 h 2518"/>
              <a:gd name="T14" fmla="*/ 592 w 1265"/>
              <a:gd name="T15" fmla="*/ 665 h 2518"/>
              <a:gd name="T16" fmla="*/ 237 w 1265"/>
              <a:gd name="T17" fmla="*/ 537 h 2518"/>
              <a:gd name="T18" fmla="*/ 155 w 1265"/>
              <a:gd name="T19" fmla="*/ 674 h 2518"/>
              <a:gd name="T20" fmla="*/ 427 w 1265"/>
              <a:gd name="T21" fmla="*/ 911 h 2518"/>
              <a:gd name="T22" fmla="*/ 383 w 1265"/>
              <a:gd name="T23" fmla="*/ 1093 h 2518"/>
              <a:gd name="T24" fmla="*/ 9 w 1265"/>
              <a:gd name="T25" fmla="*/ 1121 h 2518"/>
              <a:gd name="T26" fmla="*/ 0 w 1265"/>
              <a:gd name="T27" fmla="*/ 1322 h 2518"/>
              <a:gd name="T28" fmla="*/ 383 w 1265"/>
              <a:gd name="T29" fmla="*/ 1376 h 2518"/>
              <a:gd name="T30" fmla="*/ 419 w 1265"/>
              <a:gd name="T31" fmla="*/ 1549 h 2518"/>
              <a:gd name="T32" fmla="*/ 136 w 1265"/>
              <a:gd name="T33" fmla="*/ 1804 h 2518"/>
              <a:gd name="T34" fmla="*/ 237 w 1265"/>
              <a:gd name="T35" fmla="*/ 1959 h 2518"/>
              <a:gd name="T36" fmla="*/ 555 w 1265"/>
              <a:gd name="T37" fmla="*/ 1813 h 2518"/>
              <a:gd name="T38" fmla="*/ 674 w 1265"/>
              <a:gd name="T39" fmla="*/ 1932 h 2518"/>
              <a:gd name="T40" fmla="*/ 509 w 1265"/>
              <a:gd name="T41" fmla="*/ 2232 h 2518"/>
              <a:gd name="T42" fmla="*/ 664 w 1265"/>
              <a:gd name="T43" fmla="*/ 2360 h 2518"/>
              <a:gd name="T44" fmla="*/ 946 w 1265"/>
              <a:gd name="T45" fmla="*/ 2087 h 2518"/>
              <a:gd name="T46" fmla="*/ 1110 w 1265"/>
              <a:gd name="T47" fmla="*/ 2142 h 2518"/>
              <a:gd name="T48" fmla="*/ 1147 w 1265"/>
              <a:gd name="T49" fmla="*/ 2515 h 2518"/>
              <a:gd name="T50" fmla="*/ 1265 w 1265"/>
              <a:gd name="T51" fmla="*/ 2518 h 2518"/>
              <a:gd name="T52" fmla="*/ 1265 w 1265"/>
              <a:gd name="T53" fmla="*/ 0 h 251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3" name="Picture 11" descr="Facban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invGray">
          <a:xfrm>
            <a:off x="3175" y="-3175"/>
            <a:ext cx="8032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7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1148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1143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6381CE6-42D7-445F-917F-37800DFEA0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C586B6-1FB6-408E-BC5D-C358C19BAC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3048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D73CC8-EDD7-4A6B-B3E1-0256D67D33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36DD26-E51B-4F1D-A36F-D6C6CC7AE9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07E5EB-ACD7-40E4-B654-1E31174036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942D2F-FED0-4E35-A210-FE03A19D06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5A1E73-C65A-443F-A1FB-B2D5C4E333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E5CC9E-7814-4418-B8D7-FFADA1E4F1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FDE964-8206-41EE-8355-EC79F326DD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74FF00-E502-4ADF-BD5D-65CFE9C6D9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3763FA-DE58-44F6-ADC1-6CC28CF8C9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hidden">
          <a:xfrm>
            <a:off x="-11113" y="1836738"/>
            <a:ext cx="2268538" cy="2709862"/>
          </a:xfrm>
          <a:custGeom>
            <a:avLst/>
            <a:gdLst>
              <a:gd name="T0" fmla="*/ 808 w 1429"/>
              <a:gd name="T1" fmla="*/ 283 h 1707"/>
              <a:gd name="T2" fmla="*/ 673 w 1429"/>
              <a:gd name="T3" fmla="*/ 252 h 1707"/>
              <a:gd name="T4" fmla="*/ 654 w 1429"/>
              <a:gd name="T5" fmla="*/ 0 h 1707"/>
              <a:gd name="T6" fmla="*/ 488 w 1429"/>
              <a:gd name="T7" fmla="*/ 13 h 1707"/>
              <a:gd name="T8" fmla="*/ 476 w 1429"/>
              <a:gd name="T9" fmla="*/ 252 h 1707"/>
              <a:gd name="T10" fmla="*/ 365 w 1429"/>
              <a:gd name="T11" fmla="*/ 290 h 1707"/>
              <a:gd name="T12" fmla="*/ 206 w 1429"/>
              <a:gd name="T13" fmla="*/ 86 h 1707"/>
              <a:gd name="T14" fmla="*/ 95 w 1429"/>
              <a:gd name="T15" fmla="*/ 148 h 1707"/>
              <a:gd name="T16" fmla="*/ 200 w 1429"/>
              <a:gd name="T17" fmla="*/ 376 h 1707"/>
              <a:gd name="T18" fmla="*/ 126 w 1429"/>
              <a:gd name="T19" fmla="*/ 450 h 1707"/>
              <a:gd name="T20" fmla="*/ 0 w 1429"/>
              <a:gd name="T21" fmla="*/ 423 h 1707"/>
              <a:gd name="T22" fmla="*/ 0 w 1429"/>
              <a:gd name="T23" fmla="*/ 1273 h 1707"/>
              <a:gd name="T24" fmla="*/ 101 w 1429"/>
              <a:gd name="T25" fmla="*/ 1226 h 1707"/>
              <a:gd name="T26" fmla="*/ 181 w 1429"/>
              <a:gd name="T27" fmla="*/ 1306 h 1707"/>
              <a:gd name="T28" fmla="*/ 70 w 1429"/>
              <a:gd name="T29" fmla="*/ 1509 h 1707"/>
              <a:gd name="T30" fmla="*/ 175 w 1429"/>
              <a:gd name="T31" fmla="*/ 1596 h 1707"/>
              <a:gd name="T32" fmla="*/ 365 w 1429"/>
              <a:gd name="T33" fmla="*/ 1411 h 1707"/>
              <a:gd name="T34" fmla="*/ 476 w 1429"/>
              <a:gd name="T35" fmla="*/ 1448 h 1707"/>
              <a:gd name="T36" fmla="*/ 501 w 1429"/>
              <a:gd name="T37" fmla="*/ 1700 h 1707"/>
              <a:gd name="T38" fmla="*/ 667 w 1429"/>
              <a:gd name="T39" fmla="*/ 1707 h 1707"/>
              <a:gd name="T40" fmla="*/ 685 w 1429"/>
              <a:gd name="T41" fmla="*/ 1442 h 1707"/>
              <a:gd name="T42" fmla="*/ 826 w 1429"/>
              <a:gd name="T43" fmla="*/ 1405 h 1707"/>
              <a:gd name="T44" fmla="*/ 993 w 1429"/>
              <a:gd name="T45" fmla="*/ 1590 h 1707"/>
              <a:gd name="T46" fmla="*/ 1103 w 1429"/>
              <a:gd name="T47" fmla="*/ 1522 h 1707"/>
              <a:gd name="T48" fmla="*/ 993 w 1429"/>
              <a:gd name="T49" fmla="*/ 1300 h 1707"/>
              <a:gd name="T50" fmla="*/ 1067 w 1429"/>
              <a:gd name="T51" fmla="*/ 1207 h 1707"/>
              <a:gd name="T52" fmla="*/ 1288 w 1429"/>
              <a:gd name="T53" fmla="*/ 1312 h 1707"/>
              <a:gd name="T54" fmla="*/ 1355 w 1429"/>
              <a:gd name="T55" fmla="*/ 1196 h 1707"/>
              <a:gd name="T56" fmla="*/ 1153 w 1429"/>
              <a:gd name="T57" fmla="*/ 1047 h 1707"/>
              <a:gd name="T58" fmla="*/ 1177 w 1429"/>
              <a:gd name="T59" fmla="*/ 918 h 1707"/>
              <a:gd name="T60" fmla="*/ 1429 w 1429"/>
              <a:gd name="T61" fmla="*/ 894 h 1707"/>
              <a:gd name="T62" fmla="*/ 1423 w 1429"/>
              <a:gd name="T63" fmla="*/ 764 h 1707"/>
              <a:gd name="T64" fmla="*/ 1171 w 1429"/>
              <a:gd name="T65" fmla="*/ 727 h 1707"/>
              <a:gd name="T66" fmla="*/ 1146 w 1429"/>
              <a:gd name="T67" fmla="*/ 629 h 1707"/>
              <a:gd name="T68" fmla="*/ 1349 w 1429"/>
              <a:gd name="T69" fmla="*/ 487 h 1707"/>
              <a:gd name="T70" fmla="*/ 1282 w 1429"/>
              <a:gd name="T71" fmla="*/ 370 h 1707"/>
              <a:gd name="T72" fmla="*/ 1054 w 1429"/>
              <a:gd name="T73" fmla="*/ 462 h 1707"/>
              <a:gd name="T74" fmla="*/ 980 w 1429"/>
              <a:gd name="T75" fmla="*/ 388 h 1707"/>
              <a:gd name="T76" fmla="*/ 1097 w 1429"/>
              <a:gd name="T77" fmla="*/ 173 h 1707"/>
              <a:gd name="T78" fmla="*/ 986 w 1429"/>
              <a:gd name="T79" fmla="*/ 105 h 1707"/>
              <a:gd name="T80" fmla="*/ 808 w 1429"/>
              <a:gd name="T81" fmla="*/ 283 h 1707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1429" h="1707">
                <a:moveTo>
                  <a:pt x="808" y="283"/>
                </a:moveTo>
                <a:lnTo>
                  <a:pt x="673" y="252"/>
                </a:lnTo>
                <a:lnTo>
                  <a:pt x="654" y="0"/>
                </a:lnTo>
                <a:lnTo>
                  <a:pt x="488" y="13"/>
                </a:lnTo>
                <a:lnTo>
                  <a:pt x="476" y="252"/>
                </a:lnTo>
                <a:lnTo>
                  <a:pt x="365" y="290"/>
                </a:lnTo>
                <a:lnTo>
                  <a:pt x="206" y="86"/>
                </a:lnTo>
                <a:lnTo>
                  <a:pt x="95" y="148"/>
                </a:lnTo>
                <a:lnTo>
                  <a:pt x="200" y="376"/>
                </a:lnTo>
                <a:lnTo>
                  <a:pt x="126" y="450"/>
                </a:lnTo>
                <a:lnTo>
                  <a:pt x="0" y="423"/>
                </a:lnTo>
                <a:lnTo>
                  <a:pt x="0" y="1273"/>
                </a:lnTo>
                <a:lnTo>
                  <a:pt x="101" y="1226"/>
                </a:lnTo>
                <a:lnTo>
                  <a:pt x="181" y="1306"/>
                </a:lnTo>
                <a:lnTo>
                  <a:pt x="70" y="1509"/>
                </a:lnTo>
                <a:lnTo>
                  <a:pt x="175" y="1596"/>
                </a:lnTo>
                <a:lnTo>
                  <a:pt x="365" y="1411"/>
                </a:lnTo>
                <a:lnTo>
                  <a:pt x="476" y="1448"/>
                </a:lnTo>
                <a:lnTo>
                  <a:pt x="501" y="1700"/>
                </a:lnTo>
                <a:lnTo>
                  <a:pt x="667" y="1707"/>
                </a:lnTo>
                <a:lnTo>
                  <a:pt x="685" y="1442"/>
                </a:lnTo>
                <a:lnTo>
                  <a:pt x="826" y="1405"/>
                </a:lnTo>
                <a:lnTo>
                  <a:pt x="993" y="1590"/>
                </a:lnTo>
                <a:lnTo>
                  <a:pt x="1103" y="1522"/>
                </a:lnTo>
                <a:lnTo>
                  <a:pt x="993" y="1300"/>
                </a:lnTo>
                <a:lnTo>
                  <a:pt x="1067" y="1207"/>
                </a:lnTo>
                <a:lnTo>
                  <a:pt x="1288" y="1312"/>
                </a:lnTo>
                <a:lnTo>
                  <a:pt x="1355" y="1196"/>
                </a:lnTo>
                <a:lnTo>
                  <a:pt x="1153" y="1047"/>
                </a:lnTo>
                <a:lnTo>
                  <a:pt x="1177" y="918"/>
                </a:lnTo>
                <a:lnTo>
                  <a:pt x="1429" y="894"/>
                </a:lnTo>
                <a:lnTo>
                  <a:pt x="1423" y="764"/>
                </a:lnTo>
                <a:lnTo>
                  <a:pt x="1171" y="727"/>
                </a:lnTo>
                <a:lnTo>
                  <a:pt x="1146" y="629"/>
                </a:lnTo>
                <a:lnTo>
                  <a:pt x="1349" y="487"/>
                </a:lnTo>
                <a:lnTo>
                  <a:pt x="1282" y="370"/>
                </a:lnTo>
                <a:lnTo>
                  <a:pt x="1054" y="462"/>
                </a:lnTo>
                <a:lnTo>
                  <a:pt x="980" y="388"/>
                </a:lnTo>
                <a:lnTo>
                  <a:pt x="1097" y="173"/>
                </a:lnTo>
                <a:lnTo>
                  <a:pt x="986" y="105"/>
                </a:lnTo>
                <a:lnTo>
                  <a:pt x="808" y="283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Freeform 3"/>
          <p:cNvSpPr>
            <a:spLocks/>
          </p:cNvSpPr>
          <p:nvPr/>
        </p:nvSpPr>
        <p:spPr bwMode="hidden">
          <a:xfrm>
            <a:off x="107950" y="15875"/>
            <a:ext cx="838200" cy="787400"/>
          </a:xfrm>
          <a:custGeom>
            <a:avLst/>
            <a:gdLst>
              <a:gd name="T0" fmla="*/ 335 w 528"/>
              <a:gd name="T1" fmla="*/ 56 h 496"/>
              <a:gd name="T2" fmla="*/ 293 w 528"/>
              <a:gd name="T3" fmla="*/ 46 h 496"/>
              <a:gd name="T4" fmla="*/ 288 w 528"/>
              <a:gd name="T5" fmla="*/ 0 h 496"/>
              <a:gd name="T6" fmla="*/ 238 w 528"/>
              <a:gd name="T7" fmla="*/ 0 h 496"/>
              <a:gd name="T8" fmla="*/ 232 w 528"/>
              <a:gd name="T9" fmla="*/ 46 h 496"/>
              <a:gd name="T10" fmla="*/ 198 w 528"/>
              <a:gd name="T11" fmla="*/ 58 h 496"/>
              <a:gd name="T12" fmla="*/ 146 w 528"/>
              <a:gd name="T13" fmla="*/ 0 h 496"/>
              <a:gd name="T14" fmla="*/ 114 w 528"/>
              <a:gd name="T15" fmla="*/ 14 h 496"/>
              <a:gd name="T16" fmla="*/ 147 w 528"/>
              <a:gd name="T17" fmla="*/ 84 h 496"/>
              <a:gd name="T18" fmla="*/ 124 w 528"/>
              <a:gd name="T19" fmla="*/ 107 h 496"/>
              <a:gd name="T20" fmla="*/ 50 w 528"/>
              <a:gd name="T21" fmla="*/ 81 h 496"/>
              <a:gd name="T22" fmla="*/ 32 w 528"/>
              <a:gd name="T23" fmla="*/ 109 h 496"/>
              <a:gd name="T24" fmla="*/ 90 w 528"/>
              <a:gd name="T25" fmla="*/ 159 h 496"/>
              <a:gd name="T26" fmla="*/ 80 w 528"/>
              <a:gd name="T27" fmla="*/ 197 h 496"/>
              <a:gd name="T28" fmla="*/ 2 w 528"/>
              <a:gd name="T29" fmla="*/ 202 h 496"/>
              <a:gd name="T30" fmla="*/ 0 w 528"/>
              <a:gd name="T31" fmla="*/ 244 h 496"/>
              <a:gd name="T32" fmla="*/ 80 w 528"/>
              <a:gd name="T33" fmla="*/ 256 h 496"/>
              <a:gd name="T34" fmla="*/ 88 w 528"/>
              <a:gd name="T35" fmla="*/ 292 h 496"/>
              <a:gd name="T36" fmla="*/ 29 w 528"/>
              <a:gd name="T37" fmla="*/ 345 h 496"/>
              <a:gd name="T38" fmla="*/ 50 w 528"/>
              <a:gd name="T39" fmla="*/ 378 h 496"/>
              <a:gd name="T40" fmla="*/ 116 w 528"/>
              <a:gd name="T41" fmla="*/ 347 h 496"/>
              <a:gd name="T42" fmla="*/ 141 w 528"/>
              <a:gd name="T43" fmla="*/ 372 h 496"/>
              <a:gd name="T44" fmla="*/ 107 w 528"/>
              <a:gd name="T45" fmla="*/ 435 h 496"/>
              <a:gd name="T46" fmla="*/ 139 w 528"/>
              <a:gd name="T47" fmla="*/ 462 h 496"/>
              <a:gd name="T48" fmla="*/ 198 w 528"/>
              <a:gd name="T49" fmla="*/ 404 h 496"/>
              <a:gd name="T50" fmla="*/ 232 w 528"/>
              <a:gd name="T51" fmla="*/ 416 h 496"/>
              <a:gd name="T52" fmla="*/ 240 w 528"/>
              <a:gd name="T53" fmla="*/ 494 h 496"/>
              <a:gd name="T54" fmla="*/ 292 w 528"/>
              <a:gd name="T55" fmla="*/ 496 h 496"/>
              <a:gd name="T56" fmla="*/ 297 w 528"/>
              <a:gd name="T57" fmla="*/ 414 h 496"/>
              <a:gd name="T58" fmla="*/ 341 w 528"/>
              <a:gd name="T59" fmla="*/ 403 h 496"/>
              <a:gd name="T60" fmla="*/ 393 w 528"/>
              <a:gd name="T61" fmla="*/ 460 h 496"/>
              <a:gd name="T62" fmla="*/ 427 w 528"/>
              <a:gd name="T63" fmla="*/ 439 h 496"/>
              <a:gd name="T64" fmla="*/ 393 w 528"/>
              <a:gd name="T65" fmla="*/ 370 h 496"/>
              <a:gd name="T66" fmla="*/ 416 w 528"/>
              <a:gd name="T67" fmla="*/ 341 h 496"/>
              <a:gd name="T68" fmla="*/ 484 w 528"/>
              <a:gd name="T69" fmla="*/ 374 h 496"/>
              <a:gd name="T70" fmla="*/ 505 w 528"/>
              <a:gd name="T71" fmla="*/ 338 h 496"/>
              <a:gd name="T72" fmla="*/ 442 w 528"/>
              <a:gd name="T73" fmla="*/ 292 h 496"/>
              <a:gd name="T74" fmla="*/ 450 w 528"/>
              <a:gd name="T75" fmla="*/ 252 h 496"/>
              <a:gd name="T76" fmla="*/ 528 w 528"/>
              <a:gd name="T77" fmla="*/ 244 h 496"/>
              <a:gd name="T78" fmla="*/ 526 w 528"/>
              <a:gd name="T79" fmla="*/ 204 h 496"/>
              <a:gd name="T80" fmla="*/ 448 w 528"/>
              <a:gd name="T81" fmla="*/ 193 h 496"/>
              <a:gd name="T82" fmla="*/ 440 w 528"/>
              <a:gd name="T83" fmla="*/ 162 h 496"/>
              <a:gd name="T84" fmla="*/ 503 w 528"/>
              <a:gd name="T85" fmla="*/ 119 h 496"/>
              <a:gd name="T86" fmla="*/ 482 w 528"/>
              <a:gd name="T87" fmla="*/ 82 h 496"/>
              <a:gd name="T88" fmla="*/ 412 w 528"/>
              <a:gd name="T89" fmla="*/ 111 h 496"/>
              <a:gd name="T90" fmla="*/ 389 w 528"/>
              <a:gd name="T91" fmla="*/ 88 h 496"/>
              <a:gd name="T92" fmla="*/ 425 w 528"/>
              <a:gd name="T93" fmla="*/ 21 h 496"/>
              <a:gd name="T94" fmla="*/ 391 w 528"/>
              <a:gd name="T95" fmla="*/ 0 h 496"/>
              <a:gd name="T96" fmla="*/ 335 w 528"/>
              <a:gd name="T97" fmla="*/ 56 h 49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528" h="496">
                <a:moveTo>
                  <a:pt x="335" y="56"/>
                </a:moveTo>
                <a:lnTo>
                  <a:pt x="293" y="46"/>
                </a:lnTo>
                <a:lnTo>
                  <a:pt x="288" y="0"/>
                </a:lnTo>
                <a:lnTo>
                  <a:pt x="238" y="0"/>
                </a:lnTo>
                <a:lnTo>
                  <a:pt x="232" y="46"/>
                </a:lnTo>
                <a:lnTo>
                  <a:pt x="198" y="58"/>
                </a:lnTo>
                <a:lnTo>
                  <a:pt x="146" y="0"/>
                </a:lnTo>
                <a:lnTo>
                  <a:pt x="114" y="14"/>
                </a:lnTo>
                <a:lnTo>
                  <a:pt x="147" y="84"/>
                </a:lnTo>
                <a:lnTo>
                  <a:pt x="124" y="107"/>
                </a:lnTo>
                <a:lnTo>
                  <a:pt x="50" y="81"/>
                </a:lnTo>
                <a:lnTo>
                  <a:pt x="32" y="109"/>
                </a:lnTo>
                <a:lnTo>
                  <a:pt x="90" y="159"/>
                </a:lnTo>
                <a:lnTo>
                  <a:pt x="80" y="197"/>
                </a:lnTo>
                <a:lnTo>
                  <a:pt x="2" y="202"/>
                </a:lnTo>
                <a:lnTo>
                  <a:pt x="0" y="244"/>
                </a:lnTo>
                <a:lnTo>
                  <a:pt x="80" y="256"/>
                </a:lnTo>
                <a:lnTo>
                  <a:pt x="88" y="292"/>
                </a:lnTo>
                <a:lnTo>
                  <a:pt x="29" y="345"/>
                </a:lnTo>
                <a:lnTo>
                  <a:pt x="50" y="378"/>
                </a:lnTo>
                <a:lnTo>
                  <a:pt x="116" y="347"/>
                </a:lnTo>
                <a:lnTo>
                  <a:pt x="141" y="372"/>
                </a:lnTo>
                <a:lnTo>
                  <a:pt x="107" y="435"/>
                </a:lnTo>
                <a:lnTo>
                  <a:pt x="139" y="462"/>
                </a:lnTo>
                <a:lnTo>
                  <a:pt x="198" y="404"/>
                </a:lnTo>
                <a:lnTo>
                  <a:pt x="232" y="416"/>
                </a:lnTo>
                <a:lnTo>
                  <a:pt x="240" y="494"/>
                </a:lnTo>
                <a:lnTo>
                  <a:pt x="292" y="496"/>
                </a:lnTo>
                <a:lnTo>
                  <a:pt x="297" y="414"/>
                </a:lnTo>
                <a:lnTo>
                  <a:pt x="341" y="403"/>
                </a:lnTo>
                <a:lnTo>
                  <a:pt x="393" y="460"/>
                </a:lnTo>
                <a:lnTo>
                  <a:pt x="427" y="439"/>
                </a:lnTo>
                <a:lnTo>
                  <a:pt x="393" y="370"/>
                </a:lnTo>
                <a:lnTo>
                  <a:pt x="416" y="341"/>
                </a:lnTo>
                <a:lnTo>
                  <a:pt x="484" y="374"/>
                </a:lnTo>
                <a:lnTo>
                  <a:pt x="505" y="338"/>
                </a:lnTo>
                <a:lnTo>
                  <a:pt x="442" y="292"/>
                </a:lnTo>
                <a:lnTo>
                  <a:pt x="450" y="252"/>
                </a:lnTo>
                <a:lnTo>
                  <a:pt x="528" y="244"/>
                </a:lnTo>
                <a:lnTo>
                  <a:pt x="526" y="204"/>
                </a:lnTo>
                <a:lnTo>
                  <a:pt x="448" y="193"/>
                </a:lnTo>
                <a:lnTo>
                  <a:pt x="440" y="162"/>
                </a:lnTo>
                <a:lnTo>
                  <a:pt x="503" y="119"/>
                </a:lnTo>
                <a:lnTo>
                  <a:pt x="482" y="82"/>
                </a:lnTo>
                <a:lnTo>
                  <a:pt x="412" y="111"/>
                </a:lnTo>
                <a:lnTo>
                  <a:pt x="389" y="88"/>
                </a:lnTo>
                <a:lnTo>
                  <a:pt x="425" y="21"/>
                </a:lnTo>
                <a:lnTo>
                  <a:pt x="391" y="0"/>
                </a:lnTo>
                <a:lnTo>
                  <a:pt x="335" y="56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Freeform 4"/>
          <p:cNvSpPr>
            <a:spLocks/>
          </p:cNvSpPr>
          <p:nvPr/>
        </p:nvSpPr>
        <p:spPr bwMode="hidden">
          <a:xfrm>
            <a:off x="1192213" y="354013"/>
            <a:ext cx="2266950" cy="2270125"/>
          </a:xfrm>
          <a:custGeom>
            <a:avLst/>
            <a:gdLst>
              <a:gd name="T0" fmla="*/ 1469 w 2312"/>
              <a:gd name="T1" fmla="*/ 384 h 2313"/>
              <a:gd name="T2" fmla="*/ 1285 w 2312"/>
              <a:gd name="T3" fmla="*/ 342 h 2313"/>
              <a:gd name="T4" fmla="*/ 1260 w 2312"/>
              <a:gd name="T5" fmla="*/ 0 h 2313"/>
              <a:gd name="T6" fmla="*/ 1035 w 2312"/>
              <a:gd name="T7" fmla="*/ 17 h 2313"/>
              <a:gd name="T8" fmla="*/ 1018 w 2312"/>
              <a:gd name="T9" fmla="*/ 342 h 2313"/>
              <a:gd name="T10" fmla="*/ 868 w 2312"/>
              <a:gd name="T11" fmla="*/ 393 h 2313"/>
              <a:gd name="T12" fmla="*/ 651 w 2312"/>
              <a:gd name="T13" fmla="*/ 117 h 2313"/>
              <a:gd name="T14" fmla="*/ 501 w 2312"/>
              <a:gd name="T15" fmla="*/ 201 h 2313"/>
              <a:gd name="T16" fmla="*/ 643 w 2312"/>
              <a:gd name="T17" fmla="*/ 509 h 2313"/>
              <a:gd name="T18" fmla="*/ 543 w 2312"/>
              <a:gd name="T19" fmla="*/ 610 h 2313"/>
              <a:gd name="T20" fmla="*/ 217 w 2312"/>
              <a:gd name="T21" fmla="*/ 493 h 2313"/>
              <a:gd name="T22" fmla="*/ 142 w 2312"/>
              <a:gd name="T23" fmla="*/ 618 h 2313"/>
              <a:gd name="T24" fmla="*/ 392 w 2312"/>
              <a:gd name="T25" fmla="*/ 835 h 2313"/>
              <a:gd name="T26" fmla="*/ 351 w 2312"/>
              <a:gd name="T27" fmla="*/ 1002 h 2313"/>
              <a:gd name="T28" fmla="*/ 8 w 2312"/>
              <a:gd name="T29" fmla="*/ 1027 h 2313"/>
              <a:gd name="T30" fmla="*/ 0 w 2312"/>
              <a:gd name="T31" fmla="*/ 1211 h 2313"/>
              <a:gd name="T32" fmla="*/ 351 w 2312"/>
              <a:gd name="T33" fmla="*/ 1261 h 2313"/>
              <a:gd name="T34" fmla="*/ 384 w 2312"/>
              <a:gd name="T35" fmla="*/ 1419 h 2313"/>
              <a:gd name="T36" fmla="*/ 125 w 2312"/>
              <a:gd name="T37" fmla="*/ 1653 h 2313"/>
              <a:gd name="T38" fmla="*/ 217 w 2312"/>
              <a:gd name="T39" fmla="*/ 1795 h 2313"/>
              <a:gd name="T40" fmla="*/ 509 w 2312"/>
              <a:gd name="T41" fmla="*/ 1661 h 2313"/>
              <a:gd name="T42" fmla="*/ 618 w 2312"/>
              <a:gd name="T43" fmla="*/ 1770 h 2313"/>
              <a:gd name="T44" fmla="*/ 467 w 2312"/>
              <a:gd name="T45" fmla="*/ 2045 h 2313"/>
              <a:gd name="T46" fmla="*/ 609 w 2312"/>
              <a:gd name="T47" fmla="*/ 2162 h 2313"/>
              <a:gd name="T48" fmla="*/ 868 w 2312"/>
              <a:gd name="T49" fmla="*/ 1912 h 2313"/>
              <a:gd name="T50" fmla="*/ 1018 w 2312"/>
              <a:gd name="T51" fmla="*/ 1962 h 2313"/>
              <a:gd name="T52" fmla="*/ 1052 w 2312"/>
              <a:gd name="T53" fmla="*/ 2304 h 2313"/>
              <a:gd name="T54" fmla="*/ 1277 w 2312"/>
              <a:gd name="T55" fmla="*/ 2313 h 2313"/>
              <a:gd name="T56" fmla="*/ 1302 w 2312"/>
              <a:gd name="T57" fmla="*/ 1954 h 2313"/>
              <a:gd name="T58" fmla="*/ 1494 w 2312"/>
              <a:gd name="T59" fmla="*/ 1904 h 2313"/>
              <a:gd name="T60" fmla="*/ 1720 w 2312"/>
              <a:gd name="T61" fmla="*/ 2154 h 2313"/>
              <a:gd name="T62" fmla="*/ 1870 w 2312"/>
              <a:gd name="T63" fmla="*/ 2062 h 2313"/>
              <a:gd name="T64" fmla="*/ 1720 w 2312"/>
              <a:gd name="T65" fmla="*/ 1762 h 2313"/>
              <a:gd name="T66" fmla="*/ 1820 w 2312"/>
              <a:gd name="T67" fmla="*/ 1636 h 2313"/>
              <a:gd name="T68" fmla="*/ 2120 w 2312"/>
              <a:gd name="T69" fmla="*/ 1778 h 2313"/>
              <a:gd name="T70" fmla="*/ 2212 w 2312"/>
              <a:gd name="T71" fmla="*/ 1620 h 2313"/>
              <a:gd name="T72" fmla="*/ 1937 w 2312"/>
              <a:gd name="T73" fmla="*/ 1419 h 2313"/>
              <a:gd name="T74" fmla="*/ 1970 w 2312"/>
              <a:gd name="T75" fmla="*/ 1244 h 2313"/>
              <a:gd name="T76" fmla="*/ 2312 w 2312"/>
              <a:gd name="T77" fmla="*/ 1211 h 2313"/>
              <a:gd name="T78" fmla="*/ 2304 w 2312"/>
              <a:gd name="T79" fmla="*/ 1035 h 2313"/>
              <a:gd name="T80" fmla="*/ 1962 w 2312"/>
              <a:gd name="T81" fmla="*/ 985 h 2313"/>
              <a:gd name="T82" fmla="*/ 1928 w 2312"/>
              <a:gd name="T83" fmla="*/ 852 h 2313"/>
              <a:gd name="T84" fmla="*/ 2204 w 2312"/>
              <a:gd name="T85" fmla="*/ 660 h 2313"/>
              <a:gd name="T86" fmla="*/ 2112 w 2312"/>
              <a:gd name="T87" fmla="*/ 501 h 2313"/>
              <a:gd name="T88" fmla="*/ 1803 w 2312"/>
              <a:gd name="T89" fmla="*/ 626 h 2313"/>
              <a:gd name="T90" fmla="*/ 1703 w 2312"/>
              <a:gd name="T91" fmla="*/ 526 h 2313"/>
              <a:gd name="T92" fmla="*/ 1861 w 2312"/>
              <a:gd name="T93" fmla="*/ 234 h 2313"/>
              <a:gd name="T94" fmla="*/ 1711 w 2312"/>
              <a:gd name="T95" fmla="*/ 142 h 2313"/>
              <a:gd name="T96" fmla="*/ 1469 w 2312"/>
              <a:gd name="T97" fmla="*/ 384 h 23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Freeform 5"/>
          <p:cNvSpPr>
            <a:spLocks/>
          </p:cNvSpPr>
          <p:nvPr/>
        </p:nvSpPr>
        <p:spPr bwMode="hidden">
          <a:xfrm>
            <a:off x="2532063" y="1270000"/>
            <a:ext cx="3670300" cy="3671888"/>
          </a:xfrm>
          <a:custGeom>
            <a:avLst/>
            <a:gdLst>
              <a:gd name="T0" fmla="*/ 1469 w 2312"/>
              <a:gd name="T1" fmla="*/ 384 h 2313"/>
              <a:gd name="T2" fmla="*/ 1285 w 2312"/>
              <a:gd name="T3" fmla="*/ 342 h 2313"/>
              <a:gd name="T4" fmla="*/ 1260 w 2312"/>
              <a:gd name="T5" fmla="*/ 0 h 2313"/>
              <a:gd name="T6" fmla="*/ 1035 w 2312"/>
              <a:gd name="T7" fmla="*/ 17 h 2313"/>
              <a:gd name="T8" fmla="*/ 1018 w 2312"/>
              <a:gd name="T9" fmla="*/ 342 h 2313"/>
              <a:gd name="T10" fmla="*/ 868 w 2312"/>
              <a:gd name="T11" fmla="*/ 393 h 2313"/>
              <a:gd name="T12" fmla="*/ 651 w 2312"/>
              <a:gd name="T13" fmla="*/ 117 h 2313"/>
              <a:gd name="T14" fmla="*/ 501 w 2312"/>
              <a:gd name="T15" fmla="*/ 201 h 2313"/>
              <a:gd name="T16" fmla="*/ 643 w 2312"/>
              <a:gd name="T17" fmla="*/ 509 h 2313"/>
              <a:gd name="T18" fmla="*/ 543 w 2312"/>
              <a:gd name="T19" fmla="*/ 610 h 2313"/>
              <a:gd name="T20" fmla="*/ 217 w 2312"/>
              <a:gd name="T21" fmla="*/ 493 h 2313"/>
              <a:gd name="T22" fmla="*/ 142 w 2312"/>
              <a:gd name="T23" fmla="*/ 618 h 2313"/>
              <a:gd name="T24" fmla="*/ 392 w 2312"/>
              <a:gd name="T25" fmla="*/ 835 h 2313"/>
              <a:gd name="T26" fmla="*/ 351 w 2312"/>
              <a:gd name="T27" fmla="*/ 1002 h 2313"/>
              <a:gd name="T28" fmla="*/ 8 w 2312"/>
              <a:gd name="T29" fmla="*/ 1027 h 2313"/>
              <a:gd name="T30" fmla="*/ 0 w 2312"/>
              <a:gd name="T31" fmla="*/ 1211 h 2313"/>
              <a:gd name="T32" fmla="*/ 351 w 2312"/>
              <a:gd name="T33" fmla="*/ 1261 h 2313"/>
              <a:gd name="T34" fmla="*/ 384 w 2312"/>
              <a:gd name="T35" fmla="*/ 1419 h 2313"/>
              <a:gd name="T36" fmla="*/ 125 w 2312"/>
              <a:gd name="T37" fmla="*/ 1653 h 2313"/>
              <a:gd name="T38" fmla="*/ 217 w 2312"/>
              <a:gd name="T39" fmla="*/ 1795 h 2313"/>
              <a:gd name="T40" fmla="*/ 509 w 2312"/>
              <a:gd name="T41" fmla="*/ 1661 h 2313"/>
              <a:gd name="T42" fmla="*/ 618 w 2312"/>
              <a:gd name="T43" fmla="*/ 1770 h 2313"/>
              <a:gd name="T44" fmla="*/ 467 w 2312"/>
              <a:gd name="T45" fmla="*/ 2045 h 2313"/>
              <a:gd name="T46" fmla="*/ 609 w 2312"/>
              <a:gd name="T47" fmla="*/ 2162 h 2313"/>
              <a:gd name="T48" fmla="*/ 868 w 2312"/>
              <a:gd name="T49" fmla="*/ 1912 h 2313"/>
              <a:gd name="T50" fmla="*/ 1018 w 2312"/>
              <a:gd name="T51" fmla="*/ 1962 h 2313"/>
              <a:gd name="T52" fmla="*/ 1052 w 2312"/>
              <a:gd name="T53" fmla="*/ 2304 h 2313"/>
              <a:gd name="T54" fmla="*/ 1277 w 2312"/>
              <a:gd name="T55" fmla="*/ 2313 h 2313"/>
              <a:gd name="T56" fmla="*/ 1302 w 2312"/>
              <a:gd name="T57" fmla="*/ 1954 h 2313"/>
              <a:gd name="T58" fmla="*/ 1494 w 2312"/>
              <a:gd name="T59" fmla="*/ 1904 h 2313"/>
              <a:gd name="T60" fmla="*/ 1720 w 2312"/>
              <a:gd name="T61" fmla="*/ 2154 h 2313"/>
              <a:gd name="T62" fmla="*/ 1870 w 2312"/>
              <a:gd name="T63" fmla="*/ 2062 h 2313"/>
              <a:gd name="T64" fmla="*/ 1720 w 2312"/>
              <a:gd name="T65" fmla="*/ 1762 h 2313"/>
              <a:gd name="T66" fmla="*/ 1820 w 2312"/>
              <a:gd name="T67" fmla="*/ 1636 h 2313"/>
              <a:gd name="T68" fmla="*/ 2120 w 2312"/>
              <a:gd name="T69" fmla="*/ 1778 h 2313"/>
              <a:gd name="T70" fmla="*/ 2212 w 2312"/>
              <a:gd name="T71" fmla="*/ 1620 h 2313"/>
              <a:gd name="T72" fmla="*/ 1937 w 2312"/>
              <a:gd name="T73" fmla="*/ 1419 h 2313"/>
              <a:gd name="T74" fmla="*/ 1970 w 2312"/>
              <a:gd name="T75" fmla="*/ 1244 h 2313"/>
              <a:gd name="T76" fmla="*/ 2312 w 2312"/>
              <a:gd name="T77" fmla="*/ 1211 h 2313"/>
              <a:gd name="T78" fmla="*/ 2304 w 2312"/>
              <a:gd name="T79" fmla="*/ 1035 h 2313"/>
              <a:gd name="T80" fmla="*/ 1962 w 2312"/>
              <a:gd name="T81" fmla="*/ 985 h 2313"/>
              <a:gd name="T82" fmla="*/ 1928 w 2312"/>
              <a:gd name="T83" fmla="*/ 852 h 2313"/>
              <a:gd name="T84" fmla="*/ 2204 w 2312"/>
              <a:gd name="T85" fmla="*/ 660 h 2313"/>
              <a:gd name="T86" fmla="*/ 2112 w 2312"/>
              <a:gd name="T87" fmla="*/ 501 h 2313"/>
              <a:gd name="T88" fmla="*/ 1803 w 2312"/>
              <a:gd name="T89" fmla="*/ 626 h 2313"/>
              <a:gd name="T90" fmla="*/ 1703 w 2312"/>
              <a:gd name="T91" fmla="*/ 526 h 2313"/>
              <a:gd name="T92" fmla="*/ 1861 w 2312"/>
              <a:gd name="T93" fmla="*/ 234 h 2313"/>
              <a:gd name="T94" fmla="*/ 1711 w 2312"/>
              <a:gd name="T95" fmla="*/ 142 h 2313"/>
              <a:gd name="T96" fmla="*/ 1469 w 2312"/>
              <a:gd name="T97" fmla="*/ 384 h 23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Freeform 6"/>
          <p:cNvSpPr>
            <a:spLocks/>
          </p:cNvSpPr>
          <p:nvPr/>
        </p:nvSpPr>
        <p:spPr bwMode="hidden">
          <a:xfrm>
            <a:off x="3175" y="4797425"/>
            <a:ext cx="3417888" cy="2097088"/>
          </a:xfrm>
          <a:custGeom>
            <a:avLst/>
            <a:gdLst>
              <a:gd name="T0" fmla="*/ 1368 w 2153"/>
              <a:gd name="T1" fmla="*/ 358 h 1321"/>
              <a:gd name="T2" fmla="*/ 1197 w 2153"/>
              <a:gd name="T3" fmla="*/ 318 h 1321"/>
              <a:gd name="T4" fmla="*/ 1173 w 2153"/>
              <a:gd name="T5" fmla="*/ 0 h 1321"/>
              <a:gd name="T6" fmla="*/ 964 w 2153"/>
              <a:gd name="T7" fmla="*/ 16 h 1321"/>
              <a:gd name="T8" fmla="*/ 948 w 2153"/>
              <a:gd name="T9" fmla="*/ 318 h 1321"/>
              <a:gd name="T10" fmla="*/ 808 w 2153"/>
              <a:gd name="T11" fmla="*/ 366 h 1321"/>
              <a:gd name="T12" fmla="*/ 606 w 2153"/>
              <a:gd name="T13" fmla="*/ 109 h 1321"/>
              <a:gd name="T14" fmla="*/ 467 w 2153"/>
              <a:gd name="T15" fmla="*/ 187 h 1321"/>
              <a:gd name="T16" fmla="*/ 599 w 2153"/>
              <a:gd name="T17" fmla="*/ 474 h 1321"/>
              <a:gd name="T18" fmla="*/ 506 w 2153"/>
              <a:gd name="T19" fmla="*/ 568 h 1321"/>
              <a:gd name="T20" fmla="*/ 202 w 2153"/>
              <a:gd name="T21" fmla="*/ 459 h 1321"/>
              <a:gd name="T22" fmla="*/ 132 w 2153"/>
              <a:gd name="T23" fmla="*/ 576 h 1321"/>
              <a:gd name="T24" fmla="*/ 365 w 2153"/>
              <a:gd name="T25" fmla="*/ 778 h 1321"/>
              <a:gd name="T26" fmla="*/ 327 w 2153"/>
              <a:gd name="T27" fmla="*/ 933 h 1321"/>
              <a:gd name="T28" fmla="*/ 7 w 2153"/>
              <a:gd name="T29" fmla="*/ 956 h 1321"/>
              <a:gd name="T30" fmla="*/ 0 w 2153"/>
              <a:gd name="T31" fmla="*/ 1128 h 1321"/>
              <a:gd name="T32" fmla="*/ 327 w 2153"/>
              <a:gd name="T33" fmla="*/ 1174 h 1321"/>
              <a:gd name="T34" fmla="*/ 358 w 2153"/>
              <a:gd name="T35" fmla="*/ 1321 h 1321"/>
              <a:gd name="T36" fmla="*/ 1804 w 2153"/>
              <a:gd name="T37" fmla="*/ 1321 h 1321"/>
              <a:gd name="T38" fmla="*/ 1835 w 2153"/>
              <a:gd name="T39" fmla="*/ 1158 h 1321"/>
              <a:gd name="T40" fmla="*/ 2153 w 2153"/>
              <a:gd name="T41" fmla="*/ 1128 h 1321"/>
              <a:gd name="T42" fmla="*/ 2146 w 2153"/>
              <a:gd name="T43" fmla="*/ 964 h 1321"/>
              <a:gd name="T44" fmla="*/ 1827 w 2153"/>
              <a:gd name="T45" fmla="*/ 917 h 1321"/>
              <a:gd name="T46" fmla="*/ 1795 w 2153"/>
              <a:gd name="T47" fmla="*/ 793 h 1321"/>
              <a:gd name="T48" fmla="*/ 2052 w 2153"/>
              <a:gd name="T49" fmla="*/ 615 h 1321"/>
              <a:gd name="T50" fmla="*/ 1967 w 2153"/>
              <a:gd name="T51" fmla="*/ 467 h 1321"/>
              <a:gd name="T52" fmla="*/ 1679 w 2153"/>
              <a:gd name="T53" fmla="*/ 583 h 1321"/>
              <a:gd name="T54" fmla="*/ 1586 w 2153"/>
              <a:gd name="T55" fmla="*/ 490 h 1321"/>
              <a:gd name="T56" fmla="*/ 1733 w 2153"/>
              <a:gd name="T57" fmla="*/ 218 h 1321"/>
              <a:gd name="T58" fmla="*/ 1593 w 2153"/>
              <a:gd name="T59" fmla="*/ 132 h 1321"/>
              <a:gd name="T60" fmla="*/ 1368 w 2153"/>
              <a:gd name="T61" fmla="*/ 358 h 1321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153" h="1321">
                <a:moveTo>
                  <a:pt x="1368" y="358"/>
                </a:moveTo>
                <a:lnTo>
                  <a:pt x="1197" y="318"/>
                </a:lnTo>
                <a:lnTo>
                  <a:pt x="1173" y="0"/>
                </a:lnTo>
                <a:lnTo>
                  <a:pt x="964" y="16"/>
                </a:lnTo>
                <a:lnTo>
                  <a:pt x="948" y="318"/>
                </a:lnTo>
                <a:lnTo>
                  <a:pt x="808" y="366"/>
                </a:lnTo>
                <a:lnTo>
                  <a:pt x="606" y="109"/>
                </a:lnTo>
                <a:lnTo>
                  <a:pt x="467" y="187"/>
                </a:lnTo>
                <a:lnTo>
                  <a:pt x="599" y="474"/>
                </a:lnTo>
                <a:lnTo>
                  <a:pt x="506" y="568"/>
                </a:lnTo>
                <a:lnTo>
                  <a:pt x="202" y="459"/>
                </a:lnTo>
                <a:lnTo>
                  <a:pt x="132" y="576"/>
                </a:lnTo>
                <a:lnTo>
                  <a:pt x="365" y="778"/>
                </a:lnTo>
                <a:lnTo>
                  <a:pt x="327" y="933"/>
                </a:lnTo>
                <a:lnTo>
                  <a:pt x="7" y="956"/>
                </a:lnTo>
                <a:lnTo>
                  <a:pt x="0" y="1128"/>
                </a:lnTo>
                <a:lnTo>
                  <a:pt x="327" y="1174"/>
                </a:lnTo>
                <a:lnTo>
                  <a:pt x="358" y="1321"/>
                </a:lnTo>
                <a:lnTo>
                  <a:pt x="1804" y="1321"/>
                </a:lnTo>
                <a:lnTo>
                  <a:pt x="1835" y="1158"/>
                </a:lnTo>
                <a:lnTo>
                  <a:pt x="2153" y="1128"/>
                </a:lnTo>
                <a:lnTo>
                  <a:pt x="2146" y="964"/>
                </a:lnTo>
                <a:lnTo>
                  <a:pt x="1827" y="917"/>
                </a:lnTo>
                <a:lnTo>
                  <a:pt x="1795" y="793"/>
                </a:lnTo>
                <a:lnTo>
                  <a:pt x="2052" y="615"/>
                </a:lnTo>
                <a:lnTo>
                  <a:pt x="1967" y="467"/>
                </a:lnTo>
                <a:lnTo>
                  <a:pt x="1679" y="583"/>
                </a:lnTo>
                <a:lnTo>
                  <a:pt x="1586" y="490"/>
                </a:lnTo>
                <a:lnTo>
                  <a:pt x="1733" y="218"/>
                </a:lnTo>
                <a:lnTo>
                  <a:pt x="1593" y="132"/>
                </a:lnTo>
                <a:lnTo>
                  <a:pt x="1368" y="358"/>
                </a:lnTo>
                <a:close/>
              </a:path>
            </a:pathLst>
          </a:custGeom>
          <a:solidFill>
            <a:schemeClr val="bg1">
              <a:alpha val="50195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Freeform 7"/>
          <p:cNvSpPr>
            <a:spLocks/>
          </p:cNvSpPr>
          <p:nvPr/>
        </p:nvSpPr>
        <p:spPr bwMode="hidden">
          <a:xfrm>
            <a:off x="4494213" y="4425950"/>
            <a:ext cx="2263775" cy="2263775"/>
          </a:xfrm>
          <a:custGeom>
            <a:avLst/>
            <a:gdLst>
              <a:gd name="T0" fmla="*/ 1469 w 2312"/>
              <a:gd name="T1" fmla="*/ 384 h 2313"/>
              <a:gd name="T2" fmla="*/ 1285 w 2312"/>
              <a:gd name="T3" fmla="*/ 342 h 2313"/>
              <a:gd name="T4" fmla="*/ 1260 w 2312"/>
              <a:gd name="T5" fmla="*/ 0 h 2313"/>
              <a:gd name="T6" fmla="*/ 1035 w 2312"/>
              <a:gd name="T7" fmla="*/ 17 h 2313"/>
              <a:gd name="T8" fmla="*/ 1018 w 2312"/>
              <a:gd name="T9" fmla="*/ 342 h 2313"/>
              <a:gd name="T10" fmla="*/ 868 w 2312"/>
              <a:gd name="T11" fmla="*/ 393 h 2313"/>
              <a:gd name="T12" fmla="*/ 651 w 2312"/>
              <a:gd name="T13" fmla="*/ 117 h 2313"/>
              <a:gd name="T14" fmla="*/ 501 w 2312"/>
              <a:gd name="T15" fmla="*/ 201 h 2313"/>
              <a:gd name="T16" fmla="*/ 643 w 2312"/>
              <a:gd name="T17" fmla="*/ 509 h 2313"/>
              <a:gd name="T18" fmla="*/ 543 w 2312"/>
              <a:gd name="T19" fmla="*/ 610 h 2313"/>
              <a:gd name="T20" fmla="*/ 217 w 2312"/>
              <a:gd name="T21" fmla="*/ 493 h 2313"/>
              <a:gd name="T22" fmla="*/ 142 w 2312"/>
              <a:gd name="T23" fmla="*/ 618 h 2313"/>
              <a:gd name="T24" fmla="*/ 392 w 2312"/>
              <a:gd name="T25" fmla="*/ 835 h 2313"/>
              <a:gd name="T26" fmla="*/ 351 w 2312"/>
              <a:gd name="T27" fmla="*/ 1002 h 2313"/>
              <a:gd name="T28" fmla="*/ 8 w 2312"/>
              <a:gd name="T29" fmla="*/ 1027 h 2313"/>
              <a:gd name="T30" fmla="*/ 0 w 2312"/>
              <a:gd name="T31" fmla="*/ 1211 h 2313"/>
              <a:gd name="T32" fmla="*/ 351 w 2312"/>
              <a:gd name="T33" fmla="*/ 1261 h 2313"/>
              <a:gd name="T34" fmla="*/ 384 w 2312"/>
              <a:gd name="T35" fmla="*/ 1419 h 2313"/>
              <a:gd name="T36" fmla="*/ 125 w 2312"/>
              <a:gd name="T37" fmla="*/ 1653 h 2313"/>
              <a:gd name="T38" fmla="*/ 217 w 2312"/>
              <a:gd name="T39" fmla="*/ 1795 h 2313"/>
              <a:gd name="T40" fmla="*/ 509 w 2312"/>
              <a:gd name="T41" fmla="*/ 1661 h 2313"/>
              <a:gd name="T42" fmla="*/ 618 w 2312"/>
              <a:gd name="T43" fmla="*/ 1770 h 2313"/>
              <a:gd name="T44" fmla="*/ 467 w 2312"/>
              <a:gd name="T45" fmla="*/ 2045 h 2313"/>
              <a:gd name="T46" fmla="*/ 609 w 2312"/>
              <a:gd name="T47" fmla="*/ 2162 h 2313"/>
              <a:gd name="T48" fmla="*/ 868 w 2312"/>
              <a:gd name="T49" fmla="*/ 1912 h 2313"/>
              <a:gd name="T50" fmla="*/ 1018 w 2312"/>
              <a:gd name="T51" fmla="*/ 1962 h 2313"/>
              <a:gd name="T52" fmla="*/ 1052 w 2312"/>
              <a:gd name="T53" fmla="*/ 2304 h 2313"/>
              <a:gd name="T54" fmla="*/ 1277 w 2312"/>
              <a:gd name="T55" fmla="*/ 2313 h 2313"/>
              <a:gd name="T56" fmla="*/ 1302 w 2312"/>
              <a:gd name="T57" fmla="*/ 1954 h 2313"/>
              <a:gd name="T58" fmla="*/ 1494 w 2312"/>
              <a:gd name="T59" fmla="*/ 1904 h 2313"/>
              <a:gd name="T60" fmla="*/ 1720 w 2312"/>
              <a:gd name="T61" fmla="*/ 2154 h 2313"/>
              <a:gd name="T62" fmla="*/ 1870 w 2312"/>
              <a:gd name="T63" fmla="*/ 2062 h 2313"/>
              <a:gd name="T64" fmla="*/ 1720 w 2312"/>
              <a:gd name="T65" fmla="*/ 1762 h 2313"/>
              <a:gd name="T66" fmla="*/ 1820 w 2312"/>
              <a:gd name="T67" fmla="*/ 1636 h 2313"/>
              <a:gd name="T68" fmla="*/ 2120 w 2312"/>
              <a:gd name="T69" fmla="*/ 1778 h 2313"/>
              <a:gd name="T70" fmla="*/ 2212 w 2312"/>
              <a:gd name="T71" fmla="*/ 1620 h 2313"/>
              <a:gd name="T72" fmla="*/ 1937 w 2312"/>
              <a:gd name="T73" fmla="*/ 1419 h 2313"/>
              <a:gd name="T74" fmla="*/ 1970 w 2312"/>
              <a:gd name="T75" fmla="*/ 1244 h 2313"/>
              <a:gd name="T76" fmla="*/ 2312 w 2312"/>
              <a:gd name="T77" fmla="*/ 1211 h 2313"/>
              <a:gd name="T78" fmla="*/ 2304 w 2312"/>
              <a:gd name="T79" fmla="*/ 1035 h 2313"/>
              <a:gd name="T80" fmla="*/ 1962 w 2312"/>
              <a:gd name="T81" fmla="*/ 985 h 2313"/>
              <a:gd name="T82" fmla="*/ 1928 w 2312"/>
              <a:gd name="T83" fmla="*/ 852 h 2313"/>
              <a:gd name="T84" fmla="*/ 2204 w 2312"/>
              <a:gd name="T85" fmla="*/ 660 h 2313"/>
              <a:gd name="T86" fmla="*/ 2112 w 2312"/>
              <a:gd name="T87" fmla="*/ 501 h 2313"/>
              <a:gd name="T88" fmla="*/ 1803 w 2312"/>
              <a:gd name="T89" fmla="*/ 626 h 2313"/>
              <a:gd name="T90" fmla="*/ 1703 w 2312"/>
              <a:gd name="T91" fmla="*/ 526 h 2313"/>
              <a:gd name="T92" fmla="*/ 1861 w 2312"/>
              <a:gd name="T93" fmla="*/ 234 h 2313"/>
              <a:gd name="T94" fmla="*/ 1711 w 2312"/>
              <a:gd name="T95" fmla="*/ 142 h 2313"/>
              <a:gd name="T96" fmla="*/ 1469 w 2312"/>
              <a:gd name="T97" fmla="*/ 384 h 23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hidden">
          <a:xfrm>
            <a:off x="5646738" y="487363"/>
            <a:ext cx="2928937" cy="2930525"/>
          </a:xfrm>
          <a:custGeom>
            <a:avLst/>
            <a:gdLst>
              <a:gd name="T0" fmla="*/ 1469 w 2312"/>
              <a:gd name="T1" fmla="*/ 384 h 2313"/>
              <a:gd name="T2" fmla="*/ 1285 w 2312"/>
              <a:gd name="T3" fmla="*/ 342 h 2313"/>
              <a:gd name="T4" fmla="*/ 1260 w 2312"/>
              <a:gd name="T5" fmla="*/ 0 h 2313"/>
              <a:gd name="T6" fmla="*/ 1035 w 2312"/>
              <a:gd name="T7" fmla="*/ 17 h 2313"/>
              <a:gd name="T8" fmla="*/ 1018 w 2312"/>
              <a:gd name="T9" fmla="*/ 342 h 2313"/>
              <a:gd name="T10" fmla="*/ 868 w 2312"/>
              <a:gd name="T11" fmla="*/ 393 h 2313"/>
              <a:gd name="T12" fmla="*/ 651 w 2312"/>
              <a:gd name="T13" fmla="*/ 117 h 2313"/>
              <a:gd name="T14" fmla="*/ 501 w 2312"/>
              <a:gd name="T15" fmla="*/ 201 h 2313"/>
              <a:gd name="T16" fmla="*/ 643 w 2312"/>
              <a:gd name="T17" fmla="*/ 509 h 2313"/>
              <a:gd name="T18" fmla="*/ 543 w 2312"/>
              <a:gd name="T19" fmla="*/ 610 h 2313"/>
              <a:gd name="T20" fmla="*/ 217 w 2312"/>
              <a:gd name="T21" fmla="*/ 493 h 2313"/>
              <a:gd name="T22" fmla="*/ 142 w 2312"/>
              <a:gd name="T23" fmla="*/ 618 h 2313"/>
              <a:gd name="T24" fmla="*/ 392 w 2312"/>
              <a:gd name="T25" fmla="*/ 835 h 2313"/>
              <a:gd name="T26" fmla="*/ 351 w 2312"/>
              <a:gd name="T27" fmla="*/ 1002 h 2313"/>
              <a:gd name="T28" fmla="*/ 8 w 2312"/>
              <a:gd name="T29" fmla="*/ 1027 h 2313"/>
              <a:gd name="T30" fmla="*/ 0 w 2312"/>
              <a:gd name="T31" fmla="*/ 1211 h 2313"/>
              <a:gd name="T32" fmla="*/ 351 w 2312"/>
              <a:gd name="T33" fmla="*/ 1261 h 2313"/>
              <a:gd name="T34" fmla="*/ 384 w 2312"/>
              <a:gd name="T35" fmla="*/ 1419 h 2313"/>
              <a:gd name="T36" fmla="*/ 125 w 2312"/>
              <a:gd name="T37" fmla="*/ 1653 h 2313"/>
              <a:gd name="T38" fmla="*/ 217 w 2312"/>
              <a:gd name="T39" fmla="*/ 1795 h 2313"/>
              <a:gd name="T40" fmla="*/ 509 w 2312"/>
              <a:gd name="T41" fmla="*/ 1661 h 2313"/>
              <a:gd name="T42" fmla="*/ 618 w 2312"/>
              <a:gd name="T43" fmla="*/ 1770 h 2313"/>
              <a:gd name="T44" fmla="*/ 467 w 2312"/>
              <a:gd name="T45" fmla="*/ 2045 h 2313"/>
              <a:gd name="T46" fmla="*/ 609 w 2312"/>
              <a:gd name="T47" fmla="*/ 2162 h 2313"/>
              <a:gd name="T48" fmla="*/ 868 w 2312"/>
              <a:gd name="T49" fmla="*/ 1912 h 2313"/>
              <a:gd name="T50" fmla="*/ 1018 w 2312"/>
              <a:gd name="T51" fmla="*/ 1962 h 2313"/>
              <a:gd name="T52" fmla="*/ 1052 w 2312"/>
              <a:gd name="T53" fmla="*/ 2304 h 2313"/>
              <a:gd name="T54" fmla="*/ 1277 w 2312"/>
              <a:gd name="T55" fmla="*/ 2313 h 2313"/>
              <a:gd name="T56" fmla="*/ 1302 w 2312"/>
              <a:gd name="T57" fmla="*/ 1954 h 2313"/>
              <a:gd name="T58" fmla="*/ 1494 w 2312"/>
              <a:gd name="T59" fmla="*/ 1904 h 2313"/>
              <a:gd name="T60" fmla="*/ 1720 w 2312"/>
              <a:gd name="T61" fmla="*/ 2154 h 2313"/>
              <a:gd name="T62" fmla="*/ 1870 w 2312"/>
              <a:gd name="T63" fmla="*/ 2062 h 2313"/>
              <a:gd name="T64" fmla="*/ 1720 w 2312"/>
              <a:gd name="T65" fmla="*/ 1762 h 2313"/>
              <a:gd name="T66" fmla="*/ 1820 w 2312"/>
              <a:gd name="T67" fmla="*/ 1636 h 2313"/>
              <a:gd name="T68" fmla="*/ 2120 w 2312"/>
              <a:gd name="T69" fmla="*/ 1778 h 2313"/>
              <a:gd name="T70" fmla="*/ 2212 w 2312"/>
              <a:gd name="T71" fmla="*/ 1620 h 2313"/>
              <a:gd name="T72" fmla="*/ 1937 w 2312"/>
              <a:gd name="T73" fmla="*/ 1419 h 2313"/>
              <a:gd name="T74" fmla="*/ 1970 w 2312"/>
              <a:gd name="T75" fmla="*/ 1244 h 2313"/>
              <a:gd name="T76" fmla="*/ 2312 w 2312"/>
              <a:gd name="T77" fmla="*/ 1211 h 2313"/>
              <a:gd name="T78" fmla="*/ 2304 w 2312"/>
              <a:gd name="T79" fmla="*/ 1035 h 2313"/>
              <a:gd name="T80" fmla="*/ 1962 w 2312"/>
              <a:gd name="T81" fmla="*/ 985 h 2313"/>
              <a:gd name="T82" fmla="*/ 1928 w 2312"/>
              <a:gd name="T83" fmla="*/ 852 h 2313"/>
              <a:gd name="T84" fmla="*/ 2204 w 2312"/>
              <a:gd name="T85" fmla="*/ 660 h 2313"/>
              <a:gd name="T86" fmla="*/ 2112 w 2312"/>
              <a:gd name="T87" fmla="*/ 501 h 2313"/>
              <a:gd name="T88" fmla="*/ 1803 w 2312"/>
              <a:gd name="T89" fmla="*/ 626 h 2313"/>
              <a:gd name="T90" fmla="*/ 1703 w 2312"/>
              <a:gd name="T91" fmla="*/ 526 h 2313"/>
              <a:gd name="T92" fmla="*/ 1861 w 2312"/>
              <a:gd name="T93" fmla="*/ 234 h 2313"/>
              <a:gd name="T94" fmla="*/ 1711 w 2312"/>
              <a:gd name="T95" fmla="*/ 142 h 2313"/>
              <a:gd name="T96" fmla="*/ 1469 w 2312"/>
              <a:gd name="T97" fmla="*/ 384 h 23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hidden">
          <a:xfrm>
            <a:off x="7146925" y="2555875"/>
            <a:ext cx="2008188" cy="3997325"/>
          </a:xfrm>
          <a:custGeom>
            <a:avLst/>
            <a:gdLst>
              <a:gd name="T0" fmla="*/ 1265 w 1265"/>
              <a:gd name="T1" fmla="*/ 0 h 2518"/>
              <a:gd name="T2" fmla="*/ 1128 w 1265"/>
              <a:gd name="T3" fmla="*/ 18 h 2518"/>
              <a:gd name="T4" fmla="*/ 1110 w 1265"/>
              <a:gd name="T5" fmla="*/ 372 h 2518"/>
              <a:gd name="T6" fmla="*/ 946 w 1265"/>
              <a:gd name="T7" fmla="*/ 428 h 2518"/>
              <a:gd name="T8" fmla="*/ 710 w 1265"/>
              <a:gd name="T9" fmla="*/ 127 h 2518"/>
              <a:gd name="T10" fmla="*/ 546 w 1265"/>
              <a:gd name="T11" fmla="*/ 219 h 2518"/>
              <a:gd name="T12" fmla="*/ 701 w 1265"/>
              <a:gd name="T13" fmla="*/ 555 h 2518"/>
              <a:gd name="T14" fmla="*/ 592 w 1265"/>
              <a:gd name="T15" fmla="*/ 665 h 2518"/>
              <a:gd name="T16" fmla="*/ 237 w 1265"/>
              <a:gd name="T17" fmla="*/ 537 h 2518"/>
              <a:gd name="T18" fmla="*/ 155 w 1265"/>
              <a:gd name="T19" fmla="*/ 674 h 2518"/>
              <a:gd name="T20" fmla="*/ 427 w 1265"/>
              <a:gd name="T21" fmla="*/ 911 h 2518"/>
              <a:gd name="T22" fmla="*/ 383 w 1265"/>
              <a:gd name="T23" fmla="*/ 1093 h 2518"/>
              <a:gd name="T24" fmla="*/ 9 w 1265"/>
              <a:gd name="T25" fmla="*/ 1121 h 2518"/>
              <a:gd name="T26" fmla="*/ 0 w 1265"/>
              <a:gd name="T27" fmla="*/ 1322 h 2518"/>
              <a:gd name="T28" fmla="*/ 383 w 1265"/>
              <a:gd name="T29" fmla="*/ 1376 h 2518"/>
              <a:gd name="T30" fmla="*/ 419 w 1265"/>
              <a:gd name="T31" fmla="*/ 1549 h 2518"/>
              <a:gd name="T32" fmla="*/ 136 w 1265"/>
              <a:gd name="T33" fmla="*/ 1804 h 2518"/>
              <a:gd name="T34" fmla="*/ 237 w 1265"/>
              <a:gd name="T35" fmla="*/ 1959 h 2518"/>
              <a:gd name="T36" fmla="*/ 555 w 1265"/>
              <a:gd name="T37" fmla="*/ 1813 h 2518"/>
              <a:gd name="T38" fmla="*/ 674 w 1265"/>
              <a:gd name="T39" fmla="*/ 1932 h 2518"/>
              <a:gd name="T40" fmla="*/ 509 w 1265"/>
              <a:gd name="T41" fmla="*/ 2232 h 2518"/>
              <a:gd name="T42" fmla="*/ 664 w 1265"/>
              <a:gd name="T43" fmla="*/ 2360 h 2518"/>
              <a:gd name="T44" fmla="*/ 946 w 1265"/>
              <a:gd name="T45" fmla="*/ 2087 h 2518"/>
              <a:gd name="T46" fmla="*/ 1110 w 1265"/>
              <a:gd name="T47" fmla="*/ 2142 h 2518"/>
              <a:gd name="T48" fmla="*/ 1147 w 1265"/>
              <a:gd name="T49" fmla="*/ 2515 h 2518"/>
              <a:gd name="T50" fmla="*/ 1265 w 1265"/>
              <a:gd name="T51" fmla="*/ 2518 h 2518"/>
              <a:gd name="T52" fmla="*/ 1265 w 1265"/>
              <a:gd name="T53" fmla="*/ 0 h 251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34" name="Picture 10" descr="Facbanna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invGray">
          <a:xfrm>
            <a:off x="3175" y="-3175"/>
            <a:ext cx="8032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87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fld id="{AD458FCB-5E86-4CCB-9C9A-8C12D7E83A77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80000"/>
        <a:buFont typeface="Wingdings" pitchFamily="2" charset="2"/>
        <a:buChar char="®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itchFamily="2" charset="2"/>
        <a:buChar char="®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00"/>
        </a:buClr>
        <a:buSzPct val="60000"/>
        <a:buFont typeface="Wingdings" pitchFamily="2" charset="2"/>
        <a:buChar char="®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delaware.gov" TargetMode="External"/><Relationship Id="rId3" Type="http://schemas.openxmlformats.org/officeDocument/2006/relationships/hyperlink" Target="http://www.census.gov" TargetMode="External"/><Relationship Id="rId7" Type="http://schemas.openxmlformats.org/officeDocument/2006/relationships/hyperlink" Target="http://www.cadsr.udel.edu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ib.udel.edu/db/" TargetMode="External"/><Relationship Id="rId5" Type="http://schemas.openxmlformats.org/officeDocument/2006/relationships/hyperlink" Target="http://www.first.gov" TargetMode="External"/><Relationship Id="rId10" Type="http://schemas.openxmlformats.org/officeDocument/2006/relationships/hyperlink" Target="http://www.library.northwestern.edu/data" TargetMode="External"/><Relationship Id="rId4" Type="http://schemas.openxmlformats.org/officeDocument/2006/relationships/hyperlink" Target="http://factfinder.census.gov/servlet/BasicFactsServlet" TargetMode="External"/><Relationship Id="rId9" Type="http://schemas.openxmlformats.org/officeDocument/2006/relationships/hyperlink" Target="http://www.icpsr.umich.edu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860B3E-BC1C-46C0-9532-7A8D9B4984A1}" type="slidenum">
              <a:rPr lang="en-US"/>
              <a:pPr/>
              <a:t>1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609600"/>
            <a:ext cx="7772400" cy="1646238"/>
          </a:xfrm>
        </p:spPr>
        <p:txBody>
          <a:bodyPr/>
          <a:lstStyle/>
          <a:p>
            <a:pPr eaLnBrk="1" hangingPunct="1"/>
            <a:r>
              <a:rPr lang="en-US" sz="5400" smtClean="0"/>
              <a:t>Types and</a:t>
            </a:r>
            <a:br>
              <a:rPr lang="en-US" sz="5400" smtClean="0"/>
            </a:br>
            <a:r>
              <a:rPr lang="en-US" sz="5400" smtClean="0"/>
              <a:t>Sources of Data</a:t>
            </a:r>
          </a:p>
        </p:txBody>
      </p:sp>
      <p:sp>
        <p:nvSpPr>
          <p:cNvPr id="153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200400"/>
            <a:ext cx="6858000" cy="1752600"/>
          </a:xfrm>
        </p:spPr>
        <p:txBody>
          <a:bodyPr/>
          <a:lstStyle/>
          <a:p>
            <a:pPr eaLnBrk="1" hangingPunct="1"/>
            <a:r>
              <a:rPr lang="en-US" sz="2000" smtClean="0">
                <a:solidFill>
                  <a:schemeClr val="accent1"/>
                </a:solidFill>
              </a:rPr>
              <a:t>UAPP 702</a:t>
            </a:r>
          </a:p>
          <a:p>
            <a:pPr eaLnBrk="1" hangingPunct="1"/>
            <a:r>
              <a:rPr lang="en-US" sz="2000" smtClean="0">
                <a:solidFill>
                  <a:schemeClr val="accent1"/>
                </a:solidFill>
              </a:rPr>
              <a:t>Research Methods for Urban &amp; Public Policy</a:t>
            </a:r>
          </a:p>
          <a:p>
            <a:pPr eaLnBrk="1" hangingPunct="1"/>
            <a:r>
              <a:rPr lang="en-US" sz="2000" smtClean="0">
                <a:solidFill>
                  <a:schemeClr val="accent1"/>
                </a:solidFill>
              </a:rPr>
              <a:t>Based on notes by Steven W. Peuquet, Ph.D.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A4D0A1-512D-49E7-A952-E675D0BE9BE7}" type="slidenum">
              <a:rPr lang="en-US"/>
              <a:pPr/>
              <a:t>10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2838" y="381000"/>
            <a:ext cx="7696200" cy="838200"/>
          </a:xfrm>
        </p:spPr>
        <p:txBody>
          <a:bodyPr/>
          <a:lstStyle/>
          <a:p>
            <a:pPr algn="ctr" eaLnBrk="1" hangingPunct="1"/>
            <a:r>
              <a:rPr lang="en-US" sz="3600" smtClean="0"/>
              <a:t>Secondary Data Sources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8288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smtClean="0"/>
              <a:t>Raw, tabulated, or aggregated statistical data from government, industry or special interest groups (e.g., U.S. Bureau of the Census)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Char char="Ø"/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smtClean="0"/>
              <a:t>Journals and books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Char char="Ø"/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smtClean="0"/>
              <a:t>Magazines and newspapers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Char char="Ø"/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smtClean="0"/>
              <a:t>Internet and the World Wide Web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Char char="Ø"/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smtClean="0"/>
              <a:t>Administrative or other records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29BA7D-9F44-4E91-BE65-1D4C25E26F21}" type="slidenum">
              <a:rPr lang="en-US"/>
              <a:pPr/>
              <a:t>11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2838" y="381000"/>
            <a:ext cx="7696200" cy="8382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Problem of Fit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8153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000" smtClean="0"/>
              <a:t>Must always be concerned about a good </a:t>
            </a:r>
            <a:r>
              <a:rPr lang="en-US" sz="2000" b="1" i="1" smtClean="0">
                <a:solidFill>
                  <a:srgbClr val="FF0000"/>
                </a:solidFill>
              </a:rPr>
              <a:t>fit</a:t>
            </a:r>
            <a:r>
              <a:rPr lang="en-US" sz="2000" smtClean="0"/>
              <a:t> between secondary data and the research question…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4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000" smtClean="0"/>
              <a:t>because the data was not developed and structured for the specific purpose of answering the current research question(s)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4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000" smtClean="0"/>
              <a:t>So…two options…</a:t>
            </a:r>
            <a:endParaRPr lang="en-US" sz="1600" smtClean="0"/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1400" smtClean="0"/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400" smtClean="0"/>
              <a:t>Find the data to answer the question(s), which might require that primary data be collected also, or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1800" smtClean="0"/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400" smtClean="0"/>
              <a:t>Change the research question(s) so that it (they) can be answered by the data you have.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EA3910-5F7B-4EB9-B68E-A243AA134E7E}" type="slidenum">
              <a:rPr lang="en-US"/>
              <a:pPr/>
              <a:t>12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2838" y="381000"/>
            <a:ext cx="7696200" cy="16764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Problem of FIT</a:t>
            </a:r>
            <a:br>
              <a:rPr lang="en-US" sz="4000" smtClean="0"/>
            </a:br>
            <a:r>
              <a:rPr lang="en-US" sz="2400" smtClean="0"/>
              <a:t>(continued)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3276600"/>
            <a:ext cx="7772400" cy="2209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ja-JP" altLang="en-US" sz="4000" smtClean="0"/>
              <a:t>“</a:t>
            </a:r>
            <a:r>
              <a:rPr lang="en-US" altLang="ja-JP" sz="4000" smtClean="0"/>
              <a:t>Story of the Man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4000" smtClean="0"/>
              <a:t>Who Lost his Keys</a:t>
            </a:r>
            <a:r>
              <a:rPr lang="ja-JP" altLang="en-US" sz="4000" smtClean="0"/>
              <a:t>”</a:t>
            </a:r>
            <a:endParaRPr lang="en-US" sz="4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9A53FB-793E-40E5-A872-1A357C958B08}" type="slidenum">
              <a:rPr lang="en-US"/>
              <a:pPr/>
              <a:t>13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2838" y="381000"/>
            <a:ext cx="7696200" cy="685800"/>
          </a:xfrm>
        </p:spPr>
        <p:txBody>
          <a:bodyPr/>
          <a:lstStyle/>
          <a:p>
            <a:pPr algn="ctr" eaLnBrk="1" hangingPunct="1"/>
            <a:r>
              <a:rPr lang="en-US" sz="3200" smtClean="0"/>
              <a:t>Benefit of Secondary Data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295400"/>
            <a:ext cx="75438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2400" dirty="0" smtClean="0">
                <a:ea typeface="ＭＳ Ｐゴシック" charset="0"/>
              </a:rPr>
              <a:t>determining </a:t>
            </a:r>
            <a:r>
              <a:rPr lang="en-US" sz="2400" dirty="0">
                <a:ea typeface="ＭＳ Ｐゴシック" charset="0"/>
              </a:rPr>
              <a:t>what </a:t>
            </a:r>
            <a:r>
              <a:rPr lang="en-US" sz="2400" dirty="0">
                <a:solidFill>
                  <a:srgbClr val="FF0000"/>
                </a:solidFill>
                <a:ea typeface="ＭＳ Ｐゴシック" charset="0"/>
              </a:rPr>
              <a:t>secondary</a:t>
            </a:r>
            <a:r>
              <a:rPr lang="en-US" sz="2400" dirty="0">
                <a:ea typeface="ＭＳ Ｐゴシック" charset="0"/>
              </a:rPr>
              <a:t> data is available helps the researcher determine what </a:t>
            </a:r>
            <a:r>
              <a:rPr lang="en-US" sz="2400" dirty="0">
                <a:solidFill>
                  <a:srgbClr val="FF0000"/>
                </a:solidFill>
                <a:ea typeface="ＭＳ Ｐゴシック" charset="0"/>
              </a:rPr>
              <a:t>primary</a:t>
            </a:r>
            <a:r>
              <a:rPr lang="en-US" sz="2400" dirty="0">
                <a:ea typeface="ＭＳ Ｐゴシック" charset="0"/>
              </a:rPr>
              <a:t> data needs to be collected.</a:t>
            </a:r>
          </a:p>
          <a:p>
            <a:pPr marL="0" indent="0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2400" dirty="0">
                <a:ea typeface="ＭＳ Ｐゴシック" charset="0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2400" dirty="0" smtClean="0">
                <a:ea typeface="ＭＳ Ｐゴシック" charset="0"/>
              </a:rPr>
              <a:t>maximum </a:t>
            </a:r>
            <a:r>
              <a:rPr lang="en-US" sz="2400" dirty="0">
                <a:ea typeface="ＭＳ Ｐゴシック" charset="0"/>
              </a:rPr>
              <a:t>use of secondary data minimizes expenditure of time, effort and money. </a:t>
            </a:r>
            <a:endParaRPr lang="en-US" sz="2400" dirty="0" smtClean="0"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2"/>
              <a:buChar char="Ø"/>
              <a:defRPr/>
            </a:pPr>
            <a:endParaRPr lang="en-US" sz="1600" dirty="0"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2400" dirty="0">
                <a:ea typeface="ＭＳ Ｐゴシック" charset="0"/>
              </a:rPr>
              <a:t>g</a:t>
            </a:r>
            <a:r>
              <a:rPr lang="en-US" sz="2400" dirty="0" smtClean="0">
                <a:ea typeface="ＭＳ Ｐゴシック" charset="0"/>
              </a:rPr>
              <a:t>eneral </a:t>
            </a:r>
            <a:r>
              <a:rPr lang="en-US" sz="2400" dirty="0">
                <a:ea typeface="ＭＳ Ｐゴシック" charset="0"/>
              </a:rPr>
              <a:t>rule of thumb is:</a:t>
            </a:r>
          </a:p>
          <a:p>
            <a:pPr eaLnBrk="1" hangingPunct="1">
              <a:lnSpc>
                <a:spcPct val="60000"/>
              </a:lnSpc>
              <a:buFont typeface="Wingdings" charset="0"/>
              <a:buChar char="®"/>
              <a:defRPr/>
            </a:pPr>
            <a:endParaRPr lang="en-US" sz="2400" dirty="0">
              <a:ea typeface="ＭＳ Ｐゴシック" charset="0"/>
            </a:endParaRP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1600" dirty="0">
                <a:solidFill>
                  <a:srgbClr val="FF0000"/>
                </a:solidFill>
                <a:ea typeface="ＭＳ Ｐゴシック" charset="0"/>
              </a:rPr>
              <a:t>least expensive</a:t>
            </a:r>
            <a:r>
              <a:rPr lang="en-US" sz="1600" dirty="0">
                <a:ea typeface="ＭＳ Ｐゴシック" charset="0"/>
              </a:rPr>
              <a:t>: secondary data (cross-sectional or </a:t>
            </a:r>
            <a:r>
              <a:rPr lang="en-US" sz="1600" dirty="0" smtClean="0">
                <a:ea typeface="ＭＳ Ｐゴシック" charset="0"/>
              </a:rPr>
              <a:t>longitudinal</a:t>
            </a:r>
            <a:r>
              <a:rPr lang="en-US" sz="1600" dirty="0">
                <a:ea typeface="ＭＳ Ｐゴシック" charset="0"/>
              </a:rPr>
              <a:t>)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Char char="Ø"/>
              <a:defRPr/>
            </a:pPr>
            <a:endParaRPr lang="en-US" sz="1600" dirty="0">
              <a:ea typeface="ＭＳ Ｐゴシック" charset="0"/>
            </a:endParaRPr>
          </a:p>
          <a:p>
            <a:pPr lvl="1" eaLnBrk="1" hangingPunct="1">
              <a:lnSpc>
                <a:spcPct val="70000"/>
              </a:lnSpc>
              <a:buFont typeface="Wingdings" charset="2"/>
              <a:buChar char="Ø"/>
              <a:defRPr/>
            </a:pPr>
            <a:r>
              <a:rPr lang="en-US" sz="1600" dirty="0">
                <a:solidFill>
                  <a:srgbClr val="FF0000"/>
                </a:solidFill>
                <a:ea typeface="ＭＳ Ｐゴシック" charset="0"/>
              </a:rPr>
              <a:t>more expensive</a:t>
            </a:r>
            <a:r>
              <a:rPr lang="en-US" sz="1600" dirty="0">
                <a:ea typeface="ＭＳ Ｐゴシック" charset="0"/>
              </a:rPr>
              <a:t>: primary cross-sectional data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Char char="Ø"/>
              <a:defRPr/>
            </a:pPr>
            <a:endParaRPr lang="en-US" sz="1600" dirty="0">
              <a:ea typeface="ＭＳ Ｐゴシック" charset="0"/>
            </a:endParaRPr>
          </a:p>
          <a:p>
            <a:pPr lvl="1" eaLnBrk="1" hangingPunct="1">
              <a:lnSpc>
                <a:spcPct val="70000"/>
              </a:lnSpc>
              <a:buFont typeface="Wingdings" charset="2"/>
              <a:buChar char="Ø"/>
              <a:defRPr/>
            </a:pPr>
            <a:r>
              <a:rPr lang="en-US" sz="1600" dirty="0">
                <a:solidFill>
                  <a:srgbClr val="FF0000"/>
                </a:solidFill>
                <a:ea typeface="ＭＳ Ｐゴシック" charset="0"/>
              </a:rPr>
              <a:t>most expensive</a:t>
            </a:r>
            <a:r>
              <a:rPr lang="en-US" sz="1600" dirty="0">
                <a:ea typeface="ＭＳ Ｐゴシック" charset="0"/>
              </a:rPr>
              <a:t>: primary longitudinal data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F2B45B-CD7B-4469-B3B2-BCD2F948ED9F}" type="slidenum">
              <a:rPr lang="en-US"/>
              <a:pPr/>
              <a:t>14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2838" y="381000"/>
            <a:ext cx="7696200" cy="685800"/>
          </a:xfrm>
        </p:spPr>
        <p:txBody>
          <a:bodyPr/>
          <a:lstStyle/>
          <a:p>
            <a:pPr algn="ctr" eaLnBrk="1" hangingPunct="1"/>
            <a:r>
              <a:rPr lang="en-US" sz="3200" smtClean="0"/>
              <a:t>Disadvantages of Secondary Data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3716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smtClean="0"/>
              <a:t>Data may be old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16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smtClean="0"/>
              <a:t>Concepts not defined and operationalized in an ideal manner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000" smtClean="0"/>
              <a:t>e.g., definition of what constitutes "drug abuse</a:t>
            </a:r>
            <a:r>
              <a:rPr lang="en-US" altLang="en-US" sz="2000" smtClean="0"/>
              <a:t>”</a:t>
            </a:r>
            <a:endParaRPr lang="en-US" altLang="ja-JP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6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smtClean="0"/>
              <a:t>Not best unit of observation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000" smtClean="0"/>
              <a:t>e.g., use of "household" instead of "family</a:t>
            </a:r>
            <a:r>
              <a:rPr lang="en-US" altLang="en-US" sz="2000" smtClean="0"/>
              <a:t>”</a:t>
            </a:r>
            <a:endParaRPr lang="en-US" altLang="ja-JP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16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smtClean="0"/>
              <a:t>Data has been aggregated, hence, data records for each observed unit not available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36C407-10A9-475B-9ED3-2FDB2C931F90}" type="slidenum">
              <a:rPr lang="en-US"/>
              <a:pPr/>
              <a:t>15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2838" y="381000"/>
            <a:ext cx="7696200" cy="838200"/>
          </a:xfrm>
        </p:spPr>
        <p:txBody>
          <a:bodyPr/>
          <a:lstStyle/>
          <a:p>
            <a:pPr algn="ctr" eaLnBrk="1" hangingPunct="1"/>
            <a:r>
              <a:rPr lang="en-US" sz="3200" smtClean="0"/>
              <a:t>Evaluating Secondary Sources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981200"/>
            <a:ext cx="7620000" cy="4419600"/>
          </a:xfrm>
        </p:spPr>
        <p:txBody>
          <a:bodyPr/>
          <a:lstStyle/>
          <a:p>
            <a:pPr eaLnBrk="1" hangingPunct="1">
              <a:buFont typeface="Wingdings" charset="2"/>
              <a:buChar char="Ø"/>
              <a:defRPr/>
            </a:pPr>
            <a:r>
              <a:rPr lang="en-US" sz="2400" dirty="0" smtClean="0">
                <a:ea typeface="ＭＳ Ｐゴシック" charset="0"/>
              </a:rPr>
              <a:t>data </a:t>
            </a:r>
            <a:r>
              <a:rPr lang="en-US" sz="2400" dirty="0">
                <a:ea typeface="ＭＳ Ｐゴシック" charset="0"/>
              </a:rPr>
              <a:t>collection is usually "purposeful," </a:t>
            </a:r>
            <a:endParaRPr lang="en-US" sz="2400" dirty="0" smtClean="0">
              <a:ea typeface="ＭＳ Ｐゴシック" charset="0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 smtClean="0">
              <a:ea typeface="ＭＳ Ｐゴシック" charset="0"/>
            </a:endParaRPr>
          </a:p>
          <a:p>
            <a:pPr eaLnBrk="1" hangingPunct="1">
              <a:buFont typeface="Wingdings" charset="2"/>
              <a:buChar char="Ø"/>
              <a:defRPr/>
            </a:pPr>
            <a:r>
              <a:rPr lang="en-US" sz="2400" dirty="0" smtClean="0">
                <a:ea typeface="ＭＳ Ｐゴシック" charset="0"/>
              </a:rPr>
              <a:t>and </a:t>
            </a:r>
            <a:r>
              <a:rPr lang="en-US" sz="2400" dirty="0">
                <a:ea typeface="ＭＳ Ｐゴシック" charset="0"/>
              </a:rPr>
              <a:t>the purpose for why the data was collected can influence </a:t>
            </a:r>
            <a:endParaRPr lang="en-US" sz="2400" dirty="0" smtClean="0">
              <a:ea typeface="ＭＳ Ｐゴシック" charset="0"/>
            </a:endParaRPr>
          </a:p>
          <a:p>
            <a:pPr lvl="1" eaLnBrk="1" hangingPunct="1">
              <a:buFont typeface="Wingdings" charset="2"/>
              <a:buChar char="Ø"/>
              <a:defRPr/>
            </a:pPr>
            <a:endParaRPr lang="en-US" sz="2000" dirty="0" smtClean="0">
              <a:ea typeface="ＭＳ Ｐゴシック" charset="-128"/>
            </a:endParaRPr>
          </a:p>
          <a:p>
            <a:pPr lvl="1" eaLnBrk="1" hangingPunct="1">
              <a:buFont typeface="Wingdings" charset="2"/>
              <a:buChar char="Ø"/>
              <a:defRPr/>
            </a:pPr>
            <a:r>
              <a:rPr lang="en-US" sz="2000" dirty="0" smtClean="0">
                <a:ea typeface="ＭＳ Ｐゴシック" charset="-128"/>
              </a:rPr>
              <a:t>the </a:t>
            </a:r>
            <a:r>
              <a:rPr lang="en-US" sz="2000" dirty="0">
                <a:ea typeface="ＭＳ Ｐゴシック" charset="-128"/>
              </a:rPr>
              <a:t>data collection procedure </a:t>
            </a:r>
            <a:r>
              <a:rPr lang="en-US" sz="2000" dirty="0" smtClean="0">
                <a:ea typeface="ＭＳ Ｐゴシック" charset="-128"/>
              </a:rPr>
              <a:t>employed </a:t>
            </a:r>
          </a:p>
          <a:p>
            <a:pPr lvl="1" eaLnBrk="1" hangingPunct="1">
              <a:buFont typeface="Wingdings" charset="2"/>
              <a:buChar char="Ø"/>
              <a:defRPr/>
            </a:pPr>
            <a:r>
              <a:rPr lang="en-US" sz="2000" dirty="0" smtClean="0">
                <a:ea typeface="ＭＳ Ｐゴシック" charset="-128"/>
              </a:rPr>
              <a:t>the </a:t>
            </a:r>
            <a:r>
              <a:rPr lang="en-US" sz="2000" dirty="0">
                <a:ea typeface="ＭＳ Ｐゴシック" charset="-128"/>
              </a:rPr>
              <a:t>definition of terms and </a:t>
            </a:r>
            <a:r>
              <a:rPr lang="en-US" sz="2000" dirty="0" smtClean="0">
                <a:ea typeface="ＭＳ Ｐゴシック" charset="-128"/>
              </a:rPr>
              <a:t>categories</a:t>
            </a:r>
            <a:endParaRPr lang="en-US" sz="2000" dirty="0">
              <a:ea typeface="ＭＳ Ｐゴシック" charset="-128"/>
            </a:endParaRPr>
          </a:p>
          <a:p>
            <a:pPr lvl="1" eaLnBrk="1" hangingPunct="1">
              <a:buFont typeface="Wingdings" charset="2"/>
              <a:buChar char="Ø"/>
              <a:defRPr/>
            </a:pPr>
            <a:r>
              <a:rPr lang="en-US" sz="2000" dirty="0" smtClean="0">
                <a:ea typeface="ＭＳ Ｐゴシック" charset="-128"/>
              </a:rPr>
              <a:t>the </a:t>
            </a:r>
            <a:r>
              <a:rPr lang="en-US" sz="2000" dirty="0">
                <a:ea typeface="ＭＳ Ｐゴシック" charset="-128"/>
              </a:rPr>
              <a:t>quality of the information </a:t>
            </a:r>
            <a:endParaRPr lang="en-US" sz="2000" dirty="0" smtClean="0">
              <a:ea typeface="ＭＳ Ｐゴシック" charset="-128"/>
            </a:endParaRPr>
          </a:p>
          <a:p>
            <a:pPr lvl="1" eaLnBrk="1" hangingPunct="1">
              <a:buFont typeface="Wingdings" charset="2"/>
              <a:buChar char="Ø"/>
              <a:defRPr/>
            </a:pPr>
            <a:r>
              <a:rPr lang="en-US" sz="2000" dirty="0" smtClean="0">
                <a:ea typeface="ＭＳ Ｐゴシック" charset="-128"/>
              </a:rPr>
              <a:t>the </a:t>
            </a:r>
            <a:r>
              <a:rPr lang="en-US" sz="2000" dirty="0">
                <a:ea typeface="ＭＳ Ｐゴシック" charset="-128"/>
              </a:rPr>
              <a:t>conclusions </a:t>
            </a:r>
            <a:r>
              <a:rPr lang="en-US" sz="2000" dirty="0" smtClean="0">
                <a:ea typeface="ＭＳ Ｐゴシック" charset="-128"/>
              </a:rPr>
              <a:t>drawn</a:t>
            </a:r>
            <a:endParaRPr lang="en-US" sz="2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88FFE3-D800-4607-801B-7E6E2FA9A84C}" type="slidenum">
              <a:rPr lang="en-US"/>
              <a:pPr/>
              <a:t>16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2838" y="381000"/>
            <a:ext cx="7696200" cy="533400"/>
          </a:xfrm>
        </p:spPr>
        <p:txBody>
          <a:bodyPr/>
          <a:lstStyle/>
          <a:p>
            <a:pPr algn="ctr" eaLnBrk="1" hangingPunct="1"/>
            <a:r>
              <a:rPr lang="en-US" sz="3200" smtClean="0"/>
              <a:t>Evaluating Secondary Sources</a:t>
            </a:r>
            <a:r>
              <a:rPr lang="en-US" sz="4000" b="1" smtClean="0"/>
              <a:t>  </a:t>
            </a:r>
            <a:r>
              <a:rPr lang="en-US" sz="1600" smtClean="0"/>
              <a:t>(2)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143000"/>
            <a:ext cx="7772400" cy="41148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FF0000"/>
                </a:solidFill>
              </a:rPr>
              <a:t>Key questions </a:t>
            </a:r>
            <a:r>
              <a:rPr lang="en-US" sz="2400" smtClean="0"/>
              <a:t>to ask about a given secondary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sz="2400" smtClean="0"/>
              <a:t>data source . . 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200" smtClean="0"/>
              <a:t>What was the </a:t>
            </a:r>
            <a:r>
              <a:rPr lang="en-US" sz="2200" smtClean="0">
                <a:solidFill>
                  <a:srgbClr val="FF0000"/>
                </a:solidFill>
              </a:rPr>
              <a:t>purpose</a:t>
            </a:r>
            <a:r>
              <a:rPr lang="en-US" sz="2200" smtClean="0"/>
              <a:t> of the study?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800" smtClean="0">
                <a:solidFill>
                  <a:srgbClr val="FF0000"/>
                </a:solidFill>
              </a:rPr>
              <a:t>Why</a:t>
            </a:r>
            <a:r>
              <a:rPr lang="en-US" sz="1800" smtClean="0"/>
              <a:t> was the information collected?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22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200" smtClean="0">
                <a:solidFill>
                  <a:srgbClr val="FF0000"/>
                </a:solidFill>
              </a:rPr>
              <a:t>Who</a:t>
            </a:r>
            <a:r>
              <a:rPr lang="en-US" sz="2200" smtClean="0"/>
              <a:t> was responsible for collecting the information?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800" smtClean="0"/>
              <a:t>What qualifications, resources, and potential biases are represented in the conduct of the study?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22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200" smtClean="0">
                <a:solidFill>
                  <a:srgbClr val="FF0000"/>
                </a:solidFill>
              </a:rPr>
              <a:t>What</a:t>
            </a:r>
            <a:r>
              <a:rPr lang="en-US" sz="2200" smtClean="0"/>
              <a:t> information was actually collected?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800" smtClean="0"/>
              <a:t>How were units and concepts defined?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800" smtClean="0"/>
              <a:t>How direct were the measures used?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800" smtClean="0"/>
              <a:t>How complete was the information?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62991C-6853-420B-B0AE-41084501CEE2}" type="slidenum">
              <a:rPr lang="en-US"/>
              <a:pPr/>
              <a:t>17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2838" y="381000"/>
            <a:ext cx="7696200" cy="609600"/>
          </a:xfrm>
        </p:spPr>
        <p:txBody>
          <a:bodyPr/>
          <a:lstStyle/>
          <a:p>
            <a:pPr algn="ctr" eaLnBrk="1" hangingPunct="1"/>
            <a:r>
              <a:rPr lang="en-US" sz="3200" smtClean="0"/>
              <a:t>Evaluating Secondary Sources</a:t>
            </a:r>
            <a:r>
              <a:rPr lang="en-US" sz="4000" smtClean="0"/>
              <a:t> </a:t>
            </a:r>
            <a:r>
              <a:rPr lang="en-US" sz="1600" smtClean="0"/>
              <a:t>(3)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066800"/>
            <a:ext cx="7772400" cy="5334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More key questions . . 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200" smtClean="0">
                <a:solidFill>
                  <a:srgbClr val="FF0000"/>
                </a:solidFill>
              </a:rPr>
              <a:t>When</a:t>
            </a:r>
            <a:r>
              <a:rPr lang="en-US" sz="2200" smtClean="0"/>
              <a:t> was the data collected? Is the information still current, or have events made the data obsolete?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Ø"/>
            </a:pPr>
            <a:endParaRPr lang="en-US" sz="220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200" smtClean="0"/>
              <a:t>Were there </a:t>
            </a:r>
            <a:r>
              <a:rPr lang="en-US" sz="2200" smtClean="0">
                <a:solidFill>
                  <a:srgbClr val="FF0000"/>
                </a:solidFill>
              </a:rPr>
              <a:t>specific events </a:t>
            </a:r>
            <a:r>
              <a:rPr lang="en-US" sz="2200" smtClean="0"/>
              <a:t>occurring at the time the data were collected that may have produced the specific results obtained?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Ø"/>
            </a:pPr>
            <a:endParaRPr lang="en-US" sz="220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200" smtClean="0">
                <a:solidFill>
                  <a:srgbClr val="FF0000"/>
                </a:solidFill>
              </a:rPr>
              <a:t>How</a:t>
            </a:r>
            <a:r>
              <a:rPr lang="en-US" sz="2200" smtClean="0"/>
              <a:t> was the data obtained? What was the methodology employed?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Ø"/>
            </a:pPr>
            <a:endParaRPr lang="en-US" sz="220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200" smtClean="0"/>
              <a:t>How </a:t>
            </a:r>
            <a:r>
              <a:rPr lang="en-US" sz="2200" smtClean="0">
                <a:solidFill>
                  <a:srgbClr val="FF0000"/>
                </a:solidFill>
              </a:rPr>
              <a:t>consistent</a:t>
            </a:r>
            <a:r>
              <a:rPr lang="en-US" sz="2200" smtClean="0"/>
              <a:t> is the data obtained from one source with information obtained from other sources?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A8CE65-2D78-4638-B012-F84F22D0D1A6}" type="slidenum">
              <a:rPr lang="en-US"/>
              <a:pPr/>
              <a:t>18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7696200" cy="762000"/>
          </a:xfrm>
        </p:spPr>
        <p:txBody>
          <a:bodyPr/>
          <a:lstStyle/>
          <a:p>
            <a:pPr algn="ctr" eaLnBrk="1" hangingPunct="1"/>
            <a:r>
              <a:rPr lang="en-US" sz="3200" smtClean="0"/>
              <a:t>Secondary Data Resources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8153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	There are numerous sources of secondary data.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4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200" smtClean="0"/>
              <a:t>U.S. Bureau of the Census (</a:t>
            </a:r>
            <a:r>
              <a:rPr lang="en-US" sz="1200" smtClean="0">
                <a:hlinkClick r:id="rId3"/>
              </a:rPr>
              <a:t>http://www.census.gov</a:t>
            </a:r>
            <a:r>
              <a:rPr lang="en-US" sz="1200" smtClean="0"/>
              <a:t>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12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200" smtClean="0"/>
              <a:t>U.S. Census </a:t>
            </a:r>
            <a:r>
              <a:rPr lang="ja-JP" altLang="en-US" sz="1200" smtClean="0"/>
              <a:t>“</a:t>
            </a:r>
            <a:r>
              <a:rPr lang="en-US" altLang="ja-JP" sz="1200" smtClean="0"/>
              <a:t>American FactFinder</a:t>
            </a:r>
            <a:r>
              <a:rPr lang="ja-JP" altLang="en-US" sz="1200" smtClean="0"/>
              <a:t>”</a:t>
            </a:r>
            <a:r>
              <a:rPr lang="en-US" altLang="ja-JP" sz="1200" smtClean="0"/>
              <a:t> (</a:t>
            </a:r>
            <a:r>
              <a:rPr lang="en-US" altLang="ja-JP" sz="1200" smtClean="0">
                <a:hlinkClick r:id="rId4"/>
              </a:rPr>
              <a:t>http://factfinder.census.gov/servlet/BasicFactsServlet</a:t>
            </a:r>
            <a:r>
              <a:rPr lang="en-US" altLang="ja-JP" sz="1200" smtClean="0"/>
              <a:t>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12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200" smtClean="0"/>
              <a:t>U.S. Federal Government (</a:t>
            </a:r>
            <a:r>
              <a:rPr lang="en-US" sz="1200" smtClean="0">
                <a:hlinkClick r:id="rId5"/>
              </a:rPr>
              <a:t>http://www.first.gov</a:t>
            </a:r>
            <a:r>
              <a:rPr lang="en-US" sz="1200" smtClean="0"/>
              <a:t>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12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200" smtClean="0"/>
              <a:t>University of Delaware Library Data Bases (</a:t>
            </a:r>
            <a:r>
              <a:rPr lang="en-US" sz="1200" smtClean="0">
                <a:hlinkClick r:id="rId6"/>
              </a:rPr>
              <a:t>http://www.lib.udel.edu/db/</a:t>
            </a:r>
            <a:r>
              <a:rPr lang="en-US" sz="1200" smtClean="0"/>
              <a:t>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12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200" smtClean="0"/>
              <a:t>Center for Applied Demography and Survey Research, University of Delaware (</a:t>
            </a:r>
            <a:r>
              <a:rPr lang="en-US" sz="1200" smtClean="0">
                <a:hlinkClick r:id="rId7"/>
              </a:rPr>
              <a:t>http://www.cadsr.udel.edu</a:t>
            </a:r>
            <a:r>
              <a:rPr lang="en-US" sz="1200" smtClean="0"/>
              <a:t>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12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200" smtClean="0"/>
              <a:t>State of Delaware (</a:t>
            </a:r>
            <a:r>
              <a:rPr lang="en-US" sz="1200" smtClean="0">
                <a:hlinkClick r:id="rId8"/>
              </a:rPr>
              <a:t>http://delaware.gov</a:t>
            </a:r>
            <a:r>
              <a:rPr lang="en-US" sz="1200" smtClean="0"/>
              <a:t>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12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200" smtClean="0"/>
              <a:t>Inter-University Consortium for Political and Social Research (</a:t>
            </a:r>
            <a:r>
              <a:rPr lang="en-US" sz="1200" smtClean="0">
                <a:hlinkClick r:id="rId9"/>
              </a:rPr>
              <a:t>http://www.icpsr.umich.edu</a:t>
            </a:r>
            <a:r>
              <a:rPr lang="en-US" sz="1200" smtClean="0"/>
              <a:t>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12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200" smtClean="0"/>
              <a:t>Social Sciences Data Services, Northwestern University Library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200" smtClean="0"/>
              <a:t>	(</a:t>
            </a:r>
            <a:r>
              <a:rPr lang="en-US" sz="1200" smtClean="0">
                <a:hlinkClick r:id="rId10"/>
              </a:rPr>
              <a:t>http://www.library.northwestern.edu/data</a:t>
            </a:r>
            <a:r>
              <a:rPr lang="en-US" sz="1200" smtClean="0"/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	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A382BF-5D0C-4F8A-A729-A30286B73779}" type="slidenum">
              <a:rPr lang="en-US"/>
              <a:pPr/>
              <a:t>19</a:t>
            </a:fld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2838" y="381000"/>
            <a:ext cx="7696200" cy="685800"/>
          </a:xfrm>
        </p:spPr>
        <p:txBody>
          <a:bodyPr/>
          <a:lstStyle/>
          <a:p>
            <a:pPr algn="ctr" eaLnBrk="1" hangingPunct="1"/>
            <a:r>
              <a:rPr lang="en-US" sz="3200" smtClean="0"/>
              <a:t>Secondary Data &amp; Literature Review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371600"/>
            <a:ext cx="7772400" cy="5105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n-US" sz="2400" smtClean="0"/>
              <a:t>A </a:t>
            </a:r>
            <a:r>
              <a:rPr lang="en-US" sz="2400" smtClean="0">
                <a:solidFill>
                  <a:srgbClr val="FF0000"/>
                </a:solidFill>
              </a:rPr>
              <a:t>literature review </a:t>
            </a:r>
            <a:r>
              <a:rPr lang="en-US" sz="2400" smtClean="0"/>
              <a:t>for a research project can be thought of as </a:t>
            </a:r>
            <a:r>
              <a:rPr lang="ja-JP" altLang="en-US" sz="2400" smtClean="0">
                <a:solidFill>
                  <a:srgbClr val="FF0000"/>
                </a:solidFill>
              </a:rPr>
              <a:t>“</a:t>
            </a:r>
            <a:r>
              <a:rPr lang="en-US" altLang="ja-JP" sz="2400" smtClean="0">
                <a:solidFill>
                  <a:srgbClr val="FF0000"/>
                </a:solidFill>
              </a:rPr>
              <a:t>secondary</a:t>
            </a:r>
            <a:r>
              <a:rPr lang="ja-JP" altLang="en-US" sz="2400" smtClean="0">
                <a:solidFill>
                  <a:srgbClr val="FF0000"/>
                </a:solidFill>
              </a:rPr>
              <a:t>”</a:t>
            </a:r>
            <a:r>
              <a:rPr lang="en-US" altLang="ja-JP" sz="2400" i="1" smtClean="0">
                <a:solidFill>
                  <a:srgbClr val="FF0000"/>
                </a:solidFill>
              </a:rPr>
              <a:t> </a:t>
            </a:r>
            <a:r>
              <a:rPr lang="en-US" altLang="ja-JP" sz="2400" smtClean="0"/>
              <a:t>in nature…</a:t>
            </a:r>
          </a:p>
          <a:p>
            <a:pPr lvl="1" eaLnBrk="1" hangingPunct="1">
              <a:buFont typeface="Wingdings" pitchFamily="2" charset="2"/>
              <a:buChar char="Ø"/>
            </a:pPr>
            <a:endParaRPr lang="en-US" sz="2200" smtClean="0"/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200" smtClean="0"/>
              <a:t>because the literature was not done for purposes of supporting your current research project. </a:t>
            </a:r>
          </a:p>
          <a:p>
            <a:pPr lvl="1" eaLnBrk="1" hangingPunct="1">
              <a:buFont typeface="Wingdings" pitchFamily="2" charset="2"/>
              <a:buChar char="Ø"/>
            </a:pPr>
            <a:endParaRPr lang="en-US" sz="2000" smtClean="0"/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200" smtClean="0"/>
              <a:t>literature is critical to applied social and policy research because it is…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None/>
            </a:pPr>
            <a:endParaRPr lang="en-US" sz="1600" smtClean="0"/>
          </a:p>
          <a:p>
            <a:pPr lvl="2" eaLnBrk="1" hangingPunct="1">
              <a:buFont typeface="Wingdings" pitchFamily="2" charset="2"/>
              <a:buChar char="Ø"/>
            </a:pPr>
            <a:r>
              <a:rPr lang="en-US" sz="1800" smtClean="0"/>
              <a:t>critical to the formulation and refinement of the research question(s) by helping to identify gaps in knowledge</a:t>
            </a:r>
          </a:p>
          <a:p>
            <a:pPr lvl="1" eaLnBrk="1" hangingPunct="1">
              <a:lnSpc>
                <a:spcPct val="40000"/>
              </a:lnSpc>
              <a:buFont typeface="Wingdings" pitchFamily="2" charset="2"/>
              <a:buChar char="Ø"/>
            </a:pPr>
            <a:endParaRPr lang="en-US" sz="1800" smtClean="0"/>
          </a:p>
          <a:p>
            <a:pPr lvl="2" eaLnBrk="1" hangingPunct="1">
              <a:buFont typeface="Wingdings" pitchFamily="2" charset="2"/>
              <a:buChar char="Ø"/>
            </a:pPr>
            <a:r>
              <a:rPr lang="en-US" sz="1800" smtClean="0"/>
              <a:t>provides context for new research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3518D6-DDEC-49E1-99D7-3D99B76E9C07}" type="slidenum">
              <a:rPr lang="en-US"/>
              <a:pPr/>
              <a:t>2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33400"/>
            <a:ext cx="7696200" cy="12192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Distinction between</a:t>
            </a:r>
            <a:br>
              <a:rPr lang="en-US" sz="4000" smtClean="0"/>
            </a:br>
            <a:r>
              <a:rPr lang="en-US" sz="4000" i="1" smtClean="0"/>
              <a:t>DATA</a:t>
            </a:r>
            <a:r>
              <a:rPr lang="en-US" sz="4000" smtClean="0"/>
              <a:t> and </a:t>
            </a:r>
            <a:r>
              <a:rPr lang="en-US" sz="4000" i="1" smtClean="0"/>
              <a:t>INFORMATION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362200"/>
            <a:ext cx="77724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n-US" sz="2800" b="1" i="1" smtClean="0">
                <a:solidFill>
                  <a:schemeClr val="accent1"/>
                </a:solidFill>
              </a:rPr>
              <a:t>DATA</a:t>
            </a:r>
            <a:r>
              <a:rPr lang="en-US" sz="2800" smtClean="0"/>
              <a:t> is the raw material of information. 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smtClean="0"/>
              <a:t>may be adequate to provide the information needed, or it may be partially adequate, or may be useless. </a:t>
            </a:r>
          </a:p>
          <a:p>
            <a:pPr eaLnBrk="1" hangingPunct="1"/>
            <a:endParaRPr lang="en-US" sz="280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800" b="1" i="1" smtClean="0">
                <a:solidFill>
                  <a:schemeClr val="accent1"/>
                </a:solidFill>
              </a:rPr>
              <a:t>INFORMATION</a:t>
            </a:r>
            <a:r>
              <a:rPr lang="en-US" sz="2800" smtClean="0"/>
              <a:t> is very useful and contributes in significant ways to answering one or more of a researcher</a:t>
            </a:r>
            <a:r>
              <a:rPr lang="ja-JP" altLang="en-US" sz="2800" smtClean="0"/>
              <a:t>’</a:t>
            </a:r>
            <a:r>
              <a:rPr lang="en-US" altLang="ja-JP" sz="2800" smtClean="0"/>
              <a:t>s research questions.</a:t>
            </a:r>
            <a:endParaRPr lang="en-US" sz="28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CD2E8C-88D9-4D9A-B3BC-2D8E26F1CC01}" type="slidenum">
              <a:rPr lang="en-US"/>
              <a:pPr/>
              <a:t>3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2838" y="381000"/>
            <a:ext cx="7696200" cy="6096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Types of Data</a:t>
            </a:r>
            <a:endParaRPr lang="en-US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981200"/>
            <a:ext cx="7772400" cy="4343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3600" smtClean="0">
                <a:solidFill>
                  <a:schemeClr val="accent1"/>
                </a:solidFill>
              </a:rPr>
              <a:t>Cross-Sectional Data</a:t>
            </a:r>
            <a:br>
              <a:rPr lang="en-US" sz="3600" smtClean="0">
                <a:solidFill>
                  <a:schemeClr val="accent1"/>
                </a:solidFill>
              </a:rPr>
            </a:br>
            <a:endParaRPr lang="en-US" sz="3600" smtClean="0">
              <a:solidFill>
                <a:schemeClr val="accent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3600" smtClean="0">
                <a:solidFill>
                  <a:schemeClr val="accent1"/>
                </a:solidFill>
              </a:rPr>
              <a:t>Longitudinal data</a:t>
            </a:r>
            <a:endParaRPr lang="en-US" sz="2800" smtClean="0"/>
          </a:p>
          <a:p>
            <a:pPr eaLnBrk="1" hangingPunct="1">
              <a:lnSpc>
                <a:spcPct val="10000"/>
              </a:lnSpc>
              <a:buFont typeface="Wingdings" pitchFamily="2" charset="2"/>
              <a:buNone/>
            </a:pPr>
            <a:endParaRPr lang="en-US" sz="2800" smtClean="0"/>
          </a:p>
          <a:p>
            <a:pPr lvl="1" eaLnBrk="1" hangingPunct="1"/>
            <a:r>
              <a:rPr lang="en-US" smtClean="0"/>
              <a:t>Trend data (time series)</a:t>
            </a:r>
          </a:p>
          <a:p>
            <a:pPr lvl="1" eaLnBrk="1" hangingPunct="1"/>
            <a:r>
              <a:rPr lang="en-US" smtClean="0"/>
              <a:t>Cohort data</a:t>
            </a:r>
          </a:p>
          <a:p>
            <a:pPr lvl="1" eaLnBrk="1" hangingPunct="1"/>
            <a:r>
              <a:rPr lang="en-US" sz="3200" smtClean="0"/>
              <a:t>Panel data</a:t>
            </a:r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F2B7C5-3E76-4E9E-B53F-E4DB424A8479}" type="slidenum">
              <a:rPr lang="en-US"/>
              <a:pPr/>
              <a:t>4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696200" cy="8382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Primary Data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133600"/>
            <a:ext cx="7467600" cy="40386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n-US" sz="2800" smtClean="0"/>
              <a:t>	</a:t>
            </a:r>
            <a:r>
              <a:rPr lang="en-US" smtClean="0"/>
              <a:t>data that was collected for the 	expressed purpose of answering a 	specific research question or set of 	related research questions.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271C7E-9793-4DE8-85AF-D099CDFF5184}" type="slidenum">
              <a:rPr lang="en-US"/>
              <a:pPr/>
              <a:t>5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696200" cy="8382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Secondary Data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676400"/>
            <a:ext cx="76200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n-US" sz="2400" smtClean="0"/>
              <a:t>was </a:t>
            </a:r>
            <a:r>
              <a:rPr lang="en-US" sz="2400" smtClean="0">
                <a:solidFill>
                  <a:srgbClr val="FF0000"/>
                </a:solidFill>
              </a:rPr>
              <a:t>not</a:t>
            </a:r>
            <a:r>
              <a:rPr lang="en-US" sz="2400" smtClean="0"/>
              <a:t> collected for the expressed purpose of answering  a current specific research </a:t>
            </a:r>
          </a:p>
          <a:p>
            <a:pPr lvl="1" eaLnBrk="1" hangingPunct="1">
              <a:buFont typeface="Wingdings" pitchFamily="2" charset="2"/>
              <a:buChar char="Ø"/>
            </a:pPr>
            <a:endParaRPr lang="en-US" sz="240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400" smtClean="0"/>
              <a:t>probably </a:t>
            </a:r>
            <a:r>
              <a:rPr lang="en-US" sz="2400" smtClean="0">
                <a:solidFill>
                  <a:srgbClr val="FF0000"/>
                </a:solidFill>
              </a:rPr>
              <a:t>collected</a:t>
            </a:r>
            <a:r>
              <a:rPr lang="en-US" sz="2400" smtClean="0"/>
              <a:t> by </a:t>
            </a:r>
            <a:r>
              <a:rPr lang="en-US" sz="2400" smtClean="0">
                <a:solidFill>
                  <a:srgbClr val="FF0000"/>
                </a:solidFill>
              </a:rPr>
              <a:t>persons other </a:t>
            </a:r>
            <a:r>
              <a:rPr lang="en-US" sz="2400" smtClean="0"/>
              <a:t>than those involved in the current research project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400" smtClean="0"/>
              <a:t>probably has been </a:t>
            </a:r>
            <a:r>
              <a:rPr lang="en-US" sz="2400" smtClean="0">
                <a:solidFill>
                  <a:srgbClr val="FF0000"/>
                </a:solidFill>
              </a:rPr>
              <a:t>archived</a:t>
            </a:r>
            <a:r>
              <a:rPr lang="en-US" sz="2400" smtClean="0"/>
              <a:t> for some period of time in some 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0D26A9-4BBF-49B9-9B31-3F353ABFE3A0}" type="slidenum">
              <a:rPr lang="en-US"/>
              <a:pPr/>
              <a:t>6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2838" y="381000"/>
            <a:ext cx="7696200" cy="6096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Types of Data</a:t>
            </a:r>
            <a:endParaRPr lang="en-US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447800"/>
            <a:ext cx="77724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chemeClr val="accent1"/>
                </a:solidFill>
              </a:rPr>
              <a:t>	</a:t>
            </a:r>
            <a:r>
              <a:rPr lang="en-US" sz="2800" smtClean="0">
                <a:solidFill>
                  <a:schemeClr val="accent1"/>
                </a:solidFill>
              </a:rPr>
              <a:t>Cross-sectional data</a:t>
            </a:r>
          </a:p>
          <a:p>
            <a:pPr eaLnBrk="1" hangingPunct="1">
              <a:lnSpc>
                <a:spcPct val="30000"/>
              </a:lnSpc>
              <a:buFont typeface="Wingdings" pitchFamily="2" charset="2"/>
              <a:buNone/>
            </a:pPr>
            <a:endParaRPr lang="en-US" sz="2400" smtClean="0">
              <a:solidFill>
                <a:schemeClr val="accent1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000" smtClean="0"/>
              <a:t>the measurement of variables for a sample drawn from a selected universe of units of observation (people, objects, social artifacts, etc.)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20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000" smtClean="0"/>
              <a:t>obtained at one point in time (or during a relatively short period of time) 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600" smtClean="0"/>
              <a:t>a </a:t>
            </a:r>
            <a:r>
              <a:rPr lang="ja-JP" altLang="en-US" sz="1600" b="1" smtClean="0">
                <a:solidFill>
                  <a:srgbClr val="FF0000"/>
                </a:solidFill>
              </a:rPr>
              <a:t>“</a:t>
            </a:r>
            <a:r>
              <a:rPr lang="en-US" altLang="ja-JP" sz="1600" b="1" smtClean="0">
                <a:solidFill>
                  <a:srgbClr val="FF0000"/>
                </a:solidFill>
              </a:rPr>
              <a:t>snapshot</a:t>
            </a:r>
            <a:r>
              <a:rPr lang="ja-JP" altLang="en-US" sz="1600" b="1" smtClean="0">
                <a:solidFill>
                  <a:srgbClr val="FF0000"/>
                </a:solidFill>
              </a:rPr>
              <a:t>”</a:t>
            </a:r>
            <a:r>
              <a:rPr lang="en-US" altLang="ja-JP" sz="1600" b="1" smtClean="0">
                <a:solidFill>
                  <a:srgbClr val="FF0000"/>
                </a:solidFill>
              </a:rPr>
              <a:t> </a:t>
            </a:r>
            <a:r>
              <a:rPr lang="en-US" altLang="ja-JP" sz="1600" smtClean="0"/>
              <a:t>of that universe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	</a:t>
            </a:r>
            <a:r>
              <a:rPr lang="en-US" sz="1800" smtClean="0"/>
              <a:t>Examples:</a:t>
            </a:r>
          </a:p>
          <a:p>
            <a:pPr eaLnBrk="1" hangingPunct="1">
              <a:lnSpc>
                <a:spcPct val="10000"/>
              </a:lnSpc>
              <a:buFont typeface="Wingdings" pitchFamily="2" charset="2"/>
              <a:buNone/>
            </a:pPr>
            <a:endParaRPr lang="en-US" sz="1800" smtClean="0"/>
          </a:p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US. Census of Population &amp; Housing done in 2000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Survey we took in class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Poll taken before an election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F1B4BD-7D35-4826-9767-0672D8DC63B4}" type="slidenum">
              <a:rPr lang="en-US"/>
              <a:pPr/>
              <a:t>7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2838" y="381000"/>
            <a:ext cx="7696200" cy="6096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Types of Data </a:t>
            </a:r>
            <a:r>
              <a:rPr lang="en-US" sz="2000" smtClean="0"/>
              <a:t>(2)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219200"/>
            <a:ext cx="7772400" cy="5029200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solidFill>
                  <a:schemeClr val="accent1"/>
                </a:solidFill>
              </a:rPr>
              <a:t>	</a:t>
            </a:r>
            <a:r>
              <a:rPr lang="en-US" sz="2400" smtClean="0">
                <a:solidFill>
                  <a:schemeClr val="accent1"/>
                </a:solidFill>
              </a:rPr>
              <a:t>Longitudinal: </a:t>
            </a:r>
            <a:r>
              <a:rPr lang="en-US" sz="2400" i="1" smtClean="0">
                <a:solidFill>
                  <a:schemeClr val="accent1"/>
                </a:solidFill>
              </a:rPr>
              <a:t>trend data (time series)</a:t>
            </a:r>
          </a:p>
          <a:p>
            <a:pPr eaLnBrk="1" hangingPunct="1">
              <a:lnSpc>
                <a:spcPct val="20000"/>
              </a:lnSpc>
            </a:pPr>
            <a:endParaRPr lang="en-US" sz="240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consists of two or more cross-sectional </a:t>
            </a:r>
            <a:r>
              <a:rPr lang="ja-JP" altLang="en-US" sz="2000" smtClean="0"/>
              <a:t>“</a:t>
            </a:r>
            <a:r>
              <a:rPr lang="en-US" altLang="ja-JP" sz="2000" smtClean="0"/>
              <a:t>snapshots</a:t>
            </a:r>
            <a:r>
              <a:rPr lang="ja-JP" altLang="en-US" sz="2000" smtClean="0"/>
              <a:t>”</a:t>
            </a:r>
            <a:r>
              <a:rPr lang="en-US" altLang="ja-JP" sz="2000" smtClean="0"/>
              <a:t> taken at different times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>
                <a:solidFill>
                  <a:srgbClr val="FF0000"/>
                </a:solidFill>
              </a:rPr>
              <a:t>definition</a:t>
            </a:r>
            <a:r>
              <a:rPr lang="en-US" sz="2000" smtClean="0"/>
              <a:t> of the universe of units of observation and the </a:t>
            </a:r>
            <a:r>
              <a:rPr lang="en-US" sz="2000" smtClean="0">
                <a:solidFill>
                  <a:srgbClr val="FF0000"/>
                </a:solidFill>
              </a:rPr>
              <a:t>variables</a:t>
            </a:r>
            <a:r>
              <a:rPr lang="en-US" sz="2000" smtClean="0"/>
              <a:t> measured remain the </a:t>
            </a:r>
            <a:r>
              <a:rPr lang="en-US" sz="2000" smtClean="0">
                <a:solidFill>
                  <a:srgbClr val="FF0000"/>
                </a:solidFill>
              </a:rPr>
              <a:t>same</a:t>
            </a:r>
            <a:r>
              <a:rPr lang="en-US" sz="2000" smtClean="0"/>
              <a:t>…but…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the specific units of observation included in each sample </a:t>
            </a:r>
            <a:r>
              <a:rPr lang="en-US" sz="2000" smtClean="0">
                <a:solidFill>
                  <a:srgbClr val="FF0000"/>
                </a:solidFill>
              </a:rPr>
              <a:t>differ</a:t>
            </a:r>
            <a:r>
              <a:rPr lang="en-US" sz="2000" smtClean="0"/>
              <a:t>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600" smtClean="0"/>
              <a:t>due to the use of random selection and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600" smtClean="0"/>
              <a:t>changes in the specific units that meet the definition for being members of the universe.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	</a:t>
            </a:r>
            <a:r>
              <a:rPr lang="en-US" sz="1400" smtClean="0"/>
              <a:t>Examples</a:t>
            </a:r>
          </a:p>
          <a:p>
            <a:pPr eaLnBrk="1" hangingPunct="1">
              <a:lnSpc>
                <a:spcPct val="30000"/>
              </a:lnSpc>
              <a:buFont typeface="Wingdings" pitchFamily="2" charset="2"/>
              <a:buNone/>
            </a:pPr>
            <a:endParaRPr lang="en-US" sz="1400" smtClean="0"/>
          </a:p>
          <a:p>
            <a:pPr lvl="1" eaLnBrk="1" hangingPunct="1">
              <a:lnSpc>
                <a:spcPct val="80000"/>
              </a:lnSpc>
            </a:pPr>
            <a:r>
              <a:rPr lang="en-US" sz="1400" smtClean="0"/>
              <a:t>US. Census of Population &amp; Housing done in 1970, 1980, 1990, 2000.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400" smtClean="0"/>
              <a:t>Multiple surveys in class done every week concerning whether the U.S. should enact universal health care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400" smtClean="0"/>
              <a:t>Poll taken once a week every week during the two months leading up to an election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A76B97-1559-4A49-A683-F9E461BD7C1C}" type="slidenum">
              <a:rPr lang="en-US"/>
              <a:pPr/>
              <a:t>8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2838" y="381000"/>
            <a:ext cx="7696200" cy="6096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Types of Data </a:t>
            </a:r>
            <a:r>
              <a:rPr lang="en-US" sz="2000" smtClean="0"/>
              <a:t>(3)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143000"/>
            <a:ext cx="7772400" cy="4724400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chemeClr val="accent1"/>
                </a:solidFill>
              </a:rPr>
              <a:t>	Longitudinal: </a:t>
            </a:r>
            <a:r>
              <a:rPr lang="en-US" sz="2400" i="1" smtClean="0">
                <a:solidFill>
                  <a:schemeClr val="accent1"/>
                </a:solidFill>
              </a:rPr>
              <a:t>cohort data (time series)</a:t>
            </a:r>
          </a:p>
          <a:p>
            <a:pPr eaLnBrk="1" hangingPunct="1">
              <a:lnSpc>
                <a:spcPct val="20000"/>
              </a:lnSpc>
            </a:pPr>
            <a:endParaRPr lang="en-US" sz="240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consists of </a:t>
            </a:r>
            <a:r>
              <a:rPr lang="en-US" sz="2000" smtClean="0">
                <a:solidFill>
                  <a:srgbClr val="FF0000"/>
                </a:solidFill>
              </a:rPr>
              <a:t>two or more </a:t>
            </a:r>
            <a:r>
              <a:rPr lang="en-US" sz="2000" smtClean="0"/>
              <a:t>cross-sectional </a:t>
            </a:r>
            <a:r>
              <a:rPr lang="ja-JP" altLang="en-US" sz="2000" smtClean="0">
                <a:solidFill>
                  <a:srgbClr val="FF0000"/>
                </a:solidFill>
              </a:rPr>
              <a:t>“</a:t>
            </a:r>
            <a:r>
              <a:rPr lang="en-US" altLang="ja-JP" sz="2000" smtClean="0">
                <a:solidFill>
                  <a:srgbClr val="FF0000"/>
                </a:solidFill>
              </a:rPr>
              <a:t>snapshots</a:t>
            </a:r>
            <a:r>
              <a:rPr lang="ja-JP" altLang="en-US" sz="2000" smtClean="0">
                <a:solidFill>
                  <a:srgbClr val="FF0000"/>
                </a:solidFill>
              </a:rPr>
              <a:t>”</a:t>
            </a:r>
            <a:r>
              <a:rPr lang="en-US" altLang="ja-JP" sz="2000" smtClean="0">
                <a:solidFill>
                  <a:srgbClr val="FF0000"/>
                </a:solidFill>
              </a:rPr>
              <a:t> </a:t>
            </a:r>
            <a:r>
              <a:rPr lang="en-US" altLang="ja-JP" sz="2000" smtClean="0"/>
              <a:t>of a specific subpopulation (cohort) taken at different times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where the </a:t>
            </a:r>
            <a:r>
              <a:rPr lang="en-US" sz="2000" smtClean="0">
                <a:solidFill>
                  <a:srgbClr val="FF0000"/>
                </a:solidFill>
              </a:rPr>
              <a:t>actual</a:t>
            </a:r>
            <a:r>
              <a:rPr lang="en-US" sz="2000" smtClean="0"/>
              <a:t> </a:t>
            </a:r>
            <a:r>
              <a:rPr lang="en-US" sz="2000" smtClean="0">
                <a:solidFill>
                  <a:srgbClr val="FF0000"/>
                </a:solidFill>
              </a:rPr>
              <a:t>units</a:t>
            </a:r>
            <a:r>
              <a:rPr lang="en-US" sz="2000" smtClean="0"/>
              <a:t> of observation making up the subpopulation (cohort) and the </a:t>
            </a:r>
            <a:r>
              <a:rPr lang="en-US" sz="2000" smtClean="0">
                <a:solidFill>
                  <a:srgbClr val="FF0000"/>
                </a:solidFill>
              </a:rPr>
              <a:t>variables</a:t>
            </a:r>
            <a:r>
              <a:rPr lang="en-US" sz="2000" smtClean="0"/>
              <a:t> measured remain the </a:t>
            </a:r>
            <a:r>
              <a:rPr lang="en-US" sz="2000" smtClean="0">
                <a:solidFill>
                  <a:srgbClr val="FF0000"/>
                </a:solidFill>
              </a:rPr>
              <a:t>same</a:t>
            </a:r>
            <a:r>
              <a:rPr lang="en-US" sz="2000" smtClean="0"/>
              <a:t>, but…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the </a:t>
            </a:r>
            <a:r>
              <a:rPr lang="en-US" sz="2000" smtClean="0">
                <a:solidFill>
                  <a:srgbClr val="FF0000"/>
                </a:solidFill>
              </a:rPr>
              <a:t>specific</a:t>
            </a:r>
            <a:r>
              <a:rPr lang="en-US" sz="2000" smtClean="0"/>
              <a:t> </a:t>
            </a:r>
            <a:r>
              <a:rPr lang="en-US" sz="2000" smtClean="0">
                <a:solidFill>
                  <a:srgbClr val="FF0000"/>
                </a:solidFill>
              </a:rPr>
              <a:t>units</a:t>
            </a:r>
            <a:r>
              <a:rPr lang="en-US" sz="2000" smtClean="0"/>
              <a:t> of observation actually included in each sample </a:t>
            </a:r>
            <a:r>
              <a:rPr lang="en-US" sz="2000" smtClean="0">
                <a:solidFill>
                  <a:srgbClr val="FF0000"/>
                </a:solidFill>
              </a:rPr>
              <a:t>differ</a:t>
            </a:r>
            <a:r>
              <a:rPr lang="en-US" sz="2000" smtClean="0"/>
              <a:t> due to the use of random selection. 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600" smtClean="0"/>
              <a:t>members of a subpopulation (cohort) are </a:t>
            </a:r>
            <a:r>
              <a:rPr lang="ja-JP" altLang="en-US" sz="1600" smtClean="0"/>
              <a:t>“</a:t>
            </a:r>
            <a:r>
              <a:rPr lang="en-US" altLang="ja-JP" sz="1600" smtClean="0"/>
              <a:t>followed</a:t>
            </a:r>
            <a:r>
              <a:rPr lang="ja-JP" altLang="en-US" sz="1600" smtClean="0"/>
              <a:t>”</a:t>
            </a:r>
            <a:r>
              <a:rPr lang="en-US" altLang="ja-JP" sz="1600" smtClean="0"/>
              <a:t> as a group over time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</a:t>
            </a:r>
            <a:r>
              <a:rPr lang="en-US" sz="1400" smtClean="0"/>
              <a:t>Examples</a:t>
            </a:r>
          </a:p>
          <a:p>
            <a:pPr eaLnBrk="1" hangingPunct="1">
              <a:lnSpc>
                <a:spcPct val="30000"/>
              </a:lnSpc>
              <a:buFont typeface="Wingdings" pitchFamily="2" charset="2"/>
              <a:buNone/>
            </a:pPr>
            <a:endParaRPr lang="en-US" sz="1400" smtClean="0"/>
          </a:p>
          <a:p>
            <a:pPr lvl="1" eaLnBrk="1" hangingPunct="1">
              <a:lnSpc>
                <a:spcPct val="80000"/>
              </a:lnSpc>
            </a:pPr>
            <a:r>
              <a:rPr lang="en-US" sz="1400" smtClean="0"/>
              <a:t>Data on how attitudes about war changed over time for soldiers who are Viet Nam veterans.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400" smtClean="0"/>
              <a:t>Data on changes in math proficiency of children who began taking a new math curriculum in the Middleburg School District in the 3</a:t>
            </a:r>
            <a:r>
              <a:rPr lang="en-US" sz="1400" baseline="30000" smtClean="0"/>
              <a:t>rd</a:t>
            </a:r>
            <a:r>
              <a:rPr lang="en-US" sz="1400" smtClean="0"/>
              <a:t> grade.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51D203-2987-4823-981F-47D8EE3FA580}" type="slidenum">
              <a:rPr lang="en-US"/>
              <a:pPr/>
              <a:t>9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2838" y="381000"/>
            <a:ext cx="7696200" cy="6096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Types of Data </a:t>
            </a:r>
            <a:r>
              <a:rPr lang="en-US" sz="2000" smtClean="0"/>
              <a:t>(4)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066800"/>
            <a:ext cx="7772400" cy="4876800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chemeClr val="accent1"/>
                </a:solidFill>
              </a:rPr>
              <a:t>	Longitudinal: </a:t>
            </a:r>
            <a:r>
              <a:rPr lang="en-US" sz="2400" i="1" smtClean="0">
                <a:solidFill>
                  <a:schemeClr val="accent1"/>
                </a:solidFill>
              </a:rPr>
              <a:t>panel data</a:t>
            </a:r>
          </a:p>
          <a:p>
            <a:pPr eaLnBrk="1" hangingPunct="1">
              <a:lnSpc>
                <a:spcPct val="30000"/>
              </a:lnSpc>
              <a:buFont typeface="Wingdings" pitchFamily="2" charset="2"/>
              <a:buNone/>
            </a:pPr>
            <a:endParaRPr lang="en-US" sz="240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0"/>
              </a:lnSpc>
              <a:buFont typeface="Wingdings" pitchFamily="2" charset="2"/>
              <a:buNone/>
            </a:pPr>
            <a:r>
              <a:rPr lang="en-US" sz="2000" smtClean="0"/>
              <a:t>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Consists of two or more measurements taken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600" smtClean="0"/>
              <a:t>for the </a:t>
            </a:r>
            <a:r>
              <a:rPr lang="en-US" sz="1600" smtClean="0">
                <a:solidFill>
                  <a:srgbClr val="FF0000"/>
                </a:solidFill>
              </a:rPr>
              <a:t>exact same</a:t>
            </a:r>
            <a:r>
              <a:rPr lang="en-US" sz="1600" smtClean="0"/>
              <a:t> units of observation and variables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600" smtClean="0"/>
              <a:t>at two or more </a:t>
            </a:r>
            <a:r>
              <a:rPr lang="en-US" sz="1600" smtClean="0">
                <a:solidFill>
                  <a:srgbClr val="FF0000"/>
                </a:solidFill>
              </a:rPr>
              <a:t>different points</a:t>
            </a:r>
            <a:r>
              <a:rPr lang="en-US" sz="1600" smtClean="0"/>
              <a:t> in time</a:t>
            </a:r>
          </a:p>
          <a:p>
            <a:pPr eaLnBrk="1" hangingPunct="1">
              <a:lnSpc>
                <a:spcPct val="6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	</a:t>
            </a:r>
            <a:r>
              <a:rPr lang="en-US" sz="1400" smtClean="0"/>
              <a:t>Examples</a:t>
            </a:r>
          </a:p>
          <a:p>
            <a:pPr eaLnBrk="1" hangingPunct="1">
              <a:lnSpc>
                <a:spcPct val="30000"/>
              </a:lnSpc>
              <a:buFont typeface="Wingdings" pitchFamily="2" charset="2"/>
              <a:buNone/>
            </a:pPr>
            <a:endParaRPr lang="en-US" sz="1400" smtClean="0"/>
          </a:p>
          <a:p>
            <a:pPr lvl="1" eaLnBrk="1" hangingPunct="1">
              <a:lnSpc>
                <a:spcPct val="80000"/>
              </a:lnSpc>
            </a:pPr>
            <a:r>
              <a:rPr lang="en-US" sz="1400" smtClean="0"/>
              <a:t>Study by the U.S. Bureau of the Census on the impact of welfare reform on specific welfare mothers and their children over a period of 5 years</a:t>
            </a:r>
          </a:p>
          <a:p>
            <a:pPr lvl="1" eaLnBrk="1" hangingPunct="1">
              <a:lnSpc>
                <a:spcPct val="80000"/>
              </a:lnSpc>
            </a:pPr>
            <a:endParaRPr lang="en-US" sz="1400" smtClean="0"/>
          </a:p>
          <a:p>
            <a:pPr lvl="1" eaLnBrk="1" hangingPunct="1">
              <a:lnSpc>
                <a:spcPct val="80000"/>
              </a:lnSpc>
            </a:pPr>
            <a:r>
              <a:rPr lang="en-US" sz="1400" smtClean="0"/>
              <a:t>Study of how the attitudes of specific students in UAPP 800 changed during the Fall 2002 semester regarding their views about the U.S. going to war against Iraq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smtClean="0"/>
          </a:p>
          <a:p>
            <a:pPr lvl="1" eaLnBrk="1" hangingPunct="1">
              <a:lnSpc>
                <a:spcPct val="80000"/>
              </a:lnSpc>
            </a:pPr>
            <a:r>
              <a:rPr lang="en-US" sz="1400" smtClean="0"/>
              <a:t>Study of how potential voters</a:t>
            </a:r>
            <a:r>
              <a:rPr lang="ja-JP" altLang="en-US" sz="1400" smtClean="0"/>
              <a:t>’</a:t>
            </a:r>
            <a:r>
              <a:rPr lang="en-US" altLang="ja-JP" sz="1400" smtClean="0"/>
              <a:t> preferences for different candidates changed over a 6 month period leading up to the election for governor.</a:t>
            </a:r>
            <a:endParaRPr lang="en-US" sz="14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tory">
  <a:themeElements>
    <a:clrScheme name="Factory 1">
      <a:dk1>
        <a:srgbClr val="000054"/>
      </a:dk1>
      <a:lt1>
        <a:srgbClr val="EAEAEA"/>
      </a:lt1>
      <a:dk2>
        <a:srgbClr val="00007A"/>
      </a:dk2>
      <a:lt2>
        <a:srgbClr val="EBD189"/>
      </a:lt2>
      <a:accent1>
        <a:srgbClr val="FCAB40"/>
      </a:accent1>
      <a:accent2>
        <a:srgbClr val="555BAD"/>
      </a:accent2>
      <a:accent3>
        <a:srgbClr val="AAAABE"/>
      </a:accent3>
      <a:accent4>
        <a:srgbClr val="C8C8C8"/>
      </a:accent4>
      <a:accent5>
        <a:srgbClr val="FDD2AF"/>
      </a:accent5>
      <a:accent6>
        <a:srgbClr val="4C529C"/>
      </a:accent6>
      <a:hlink>
        <a:srgbClr val="B97C01"/>
      </a:hlink>
      <a:folHlink>
        <a:srgbClr val="CCFF33"/>
      </a:folHlink>
    </a:clrScheme>
    <a:fontScheme name="Facto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Factory 1">
        <a:dk1>
          <a:srgbClr val="000054"/>
        </a:dk1>
        <a:lt1>
          <a:srgbClr val="EAEAEA"/>
        </a:lt1>
        <a:dk2>
          <a:srgbClr val="00007A"/>
        </a:dk2>
        <a:lt2>
          <a:srgbClr val="EBD189"/>
        </a:lt2>
        <a:accent1>
          <a:srgbClr val="FCAB40"/>
        </a:accent1>
        <a:accent2>
          <a:srgbClr val="555BAD"/>
        </a:accent2>
        <a:accent3>
          <a:srgbClr val="AAAABE"/>
        </a:accent3>
        <a:accent4>
          <a:srgbClr val="C8C8C8"/>
        </a:accent4>
        <a:accent5>
          <a:srgbClr val="FDD2AF"/>
        </a:accent5>
        <a:accent6>
          <a:srgbClr val="4C529C"/>
        </a:accent6>
        <a:hlink>
          <a:srgbClr val="B97C01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tory 2">
        <a:dk1>
          <a:srgbClr val="000000"/>
        </a:dk1>
        <a:lt1>
          <a:srgbClr val="FFFFCC"/>
        </a:lt1>
        <a:dk2>
          <a:srgbClr val="993300"/>
        </a:dk2>
        <a:lt2>
          <a:srgbClr val="EDE1AF"/>
        </a:lt2>
        <a:accent1>
          <a:srgbClr val="CAC0E2"/>
        </a:accent1>
        <a:accent2>
          <a:srgbClr val="DFC977"/>
        </a:accent2>
        <a:accent3>
          <a:srgbClr val="FFFFE2"/>
        </a:accent3>
        <a:accent4>
          <a:srgbClr val="000000"/>
        </a:accent4>
        <a:accent5>
          <a:srgbClr val="E1DCEE"/>
        </a:accent5>
        <a:accent6>
          <a:srgbClr val="CAB66B"/>
        </a:accent6>
        <a:hlink>
          <a:srgbClr val="660033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ctory 3">
        <a:dk1>
          <a:srgbClr val="000000"/>
        </a:dk1>
        <a:lt1>
          <a:srgbClr val="FFFFFF"/>
        </a:lt1>
        <a:dk2>
          <a:srgbClr val="000000"/>
        </a:dk2>
        <a:lt2>
          <a:srgbClr val="EAEAEA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ctory 4">
        <a:dk1>
          <a:srgbClr val="481800"/>
        </a:dk1>
        <a:lt1>
          <a:srgbClr val="EAEAEA"/>
        </a:lt1>
        <a:dk2>
          <a:srgbClr val="762700"/>
        </a:dk2>
        <a:lt2>
          <a:srgbClr val="EBD189"/>
        </a:lt2>
        <a:accent1>
          <a:srgbClr val="FCAB40"/>
        </a:accent1>
        <a:accent2>
          <a:srgbClr val="AD717F"/>
        </a:accent2>
        <a:accent3>
          <a:srgbClr val="BDACAA"/>
        </a:accent3>
        <a:accent4>
          <a:srgbClr val="C8C8C8"/>
        </a:accent4>
        <a:accent5>
          <a:srgbClr val="FDD2AF"/>
        </a:accent5>
        <a:accent6>
          <a:srgbClr val="9C6672"/>
        </a:accent6>
        <a:hlink>
          <a:srgbClr val="FFFF99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tory 5">
        <a:dk1>
          <a:srgbClr val="330066"/>
        </a:dk1>
        <a:lt1>
          <a:srgbClr val="EAEAEA"/>
        </a:lt1>
        <a:dk2>
          <a:srgbClr val="4E009C"/>
        </a:dk2>
        <a:lt2>
          <a:srgbClr val="EBD189"/>
        </a:lt2>
        <a:accent1>
          <a:srgbClr val="FCAB40"/>
        </a:accent1>
        <a:accent2>
          <a:srgbClr val="8871BB"/>
        </a:accent2>
        <a:accent3>
          <a:srgbClr val="B2AACB"/>
        </a:accent3>
        <a:accent4>
          <a:srgbClr val="C8C8C8"/>
        </a:accent4>
        <a:accent5>
          <a:srgbClr val="FDD2AF"/>
        </a:accent5>
        <a:accent6>
          <a:srgbClr val="7B66A9"/>
        </a:accent6>
        <a:hlink>
          <a:srgbClr val="99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tory 6">
        <a:dk1>
          <a:srgbClr val="454425"/>
        </a:dk1>
        <a:lt1>
          <a:srgbClr val="EAEAEA"/>
        </a:lt1>
        <a:dk2>
          <a:srgbClr val="4D6A2A"/>
        </a:dk2>
        <a:lt2>
          <a:srgbClr val="EBD189"/>
        </a:lt2>
        <a:accent1>
          <a:srgbClr val="FCAB40"/>
        </a:accent1>
        <a:accent2>
          <a:srgbClr val="A59E79"/>
        </a:accent2>
        <a:accent3>
          <a:srgbClr val="B2B9AC"/>
        </a:accent3>
        <a:accent4>
          <a:srgbClr val="C8C8C8"/>
        </a:accent4>
        <a:accent5>
          <a:srgbClr val="FDD2AF"/>
        </a:accent5>
        <a:accent6>
          <a:srgbClr val="958F6D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tory 7">
        <a:dk1>
          <a:srgbClr val="3C2924"/>
        </a:dk1>
        <a:lt1>
          <a:srgbClr val="EAEAEA"/>
        </a:lt1>
        <a:dk2>
          <a:srgbClr val="0D0A46"/>
        </a:dk2>
        <a:lt2>
          <a:srgbClr val="EBD189"/>
        </a:lt2>
        <a:accent1>
          <a:srgbClr val="FCAB40"/>
        </a:accent1>
        <a:accent2>
          <a:srgbClr val="633D4E"/>
        </a:accent2>
        <a:accent3>
          <a:srgbClr val="AAAAB0"/>
        </a:accent3>
        <a:accent4>
          <a:srgbClr val="C8C8C8"/>
        </a:accent4>
        <a:accent5>
          <a:srgbClr val="FDD2AF"/>
        </a:accent5>
        <a:accent6>
          <a:srgbClr val="593646"/>
        </a:accent6>
        <a:hlink>
          <a:srgbClr val="FFCC66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Designs\Factory.pot</Template>
  <TotalTime>763</TotalTime>
  <Words>682</Words>
  <Application>Microsoft Office PowerPoint</Application>
  <PresentationFormat>On-screen Show (4:3)</PresentationFormat>
  <Paragraphs>235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 Narrow</vt:lpstr>
      <vt:lpstr>MS PGothic</vt:lpstr>
      <vt:lpstr>Arial</vt:lpstr>
      <vt:lpstr>Wingdings</vt:lpstr>
      <vt:lpstr>Times New Roman</vt:lpstr>
      <vt:lpstr>Factory</vt:lpstr>
      <vt:lpstr>Types and Sources of Data</vt:lpstr>
      <vt:lpstr>Distinction between DATA and INFORMATION</vt:lpstr>
      <vt:lpstr>Types of Data</vt:lpstr>
      <vt:lpstr>Primary Data</vt:lpstr>
      <vt:lpstr>Secondary Data</vt:lpstr>
      <vt:lpstr>Types of Data</vt:lpstr>
      <vt:lpstr>Types of Data (2)</vt:lpstr>
      <vt:lpstr>Types of Data (3)</vt:lpstr>
      <vt:lpstr>Types of Data (4)</vt:lpstr>
      <vt:lpstr>Secondary Data Sources</vt:lpstr>
      <vt:lpstr>Problem of Fit</vt:lpstr>
      <vt:lpstr>Problem of FIT (continued)</vt:lpstr>
      <vt:lpstr>Benefit of Secondary Data</vt:lpstr>
      <vt:lpstr>Disadvantages of Secondary Data</vt:lpstr>
      <vt:lpstr>Evaluating Secondary Sources</vt:lpstr>
      <vt:lpstr>Evaluating Secondary Sources  (2)</vt:lpstr>
      <vt:lpstr>Evaluating Secondary Sources (3)</vt:lpstr>
      <vt:lpstr>Secondary Data Resources</vt:lpstr>
      <vt:lpstr>Secondary Data &amp; Literature Review</vt:lpstr>
    </vt:vector>
  </TitlesOfParts>
  <Company>University of Delaware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Sampling</dc:title>
  <dc:creator>Steven W. Peuquet</dc:creator>
  <cp:lastModifiedBy>Steven Peuquet</cp:lastModifiedBy>
  <cp:revision>47</cp:revision>
  <dcterms:created xsi:type="dcterms:W3CDTF">2002-10-14T20:25:45Z</dcterms:created>
  <dcterms:modified xsi:type="dcterms:W3CDTF">2011-11-03T17:53:48Z</dcterms:modified>
</cp:coreProperties>
</file>