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78" r:id="rId4"/>
    <p:sldId id="280" r:id="rId5"/>
    <p:sldId id="257" r:id="rId6"/>
    <p:sldId id="260" r:id="rId7"/>
    <p:sldId id="275" r:id="rId8"/>
    <p:sldId id="279" r:id="rId9"/>
    <p:sldId id="276" r:id="rId10"/>
    <p:sldId id="261" r:id="rId11"/>
    <p:sldId id="262" r:id="rId12"/>
    <p:sldId id="274" r:id="rId13"/>
    <p:sldId id="271" r:id="rId14"/>
    <p:sldId id="264" r:id="rId15"/>
    <p:sldId id="265" r:id="rId16"/>
    <p:sldId id="272" r:id="rId17"/>
    <p:sldId id="273" r:id="rId18"/>
    <p:sldId id="26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2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B97210F-0999-42DE-B53A-DE6CE1EFDE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E844C47-F2A7-4CC6-8890-5B7EEC7C89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958B62-1DF0-49D9-80DC-8B979505F8F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E6914E-CE55-43ED-8D34-CB300DC3287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1C970-0877-4C41-9CCC-951C058EAE5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B8973-C374-4A53-B95F-7CF44F18D50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FBD98-CC15-40F7-904A-74E3AAB8A48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BFF57-913A-4923-AC32-394E19F491AA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9D65A-2194-4664-A75A-B61D8B6853F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FA3C8-2BD2-4B32-B7C2-094A77A924F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C0FA9-4E56-4B14-95AB-9BD1B8C24ED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B9288-524F-40C8-82B1-78CE77C463DE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6E451-EA2D-436D-BE91-4B646F2B4E6A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5C52E-E7BD-4761-B27B-74C40E1660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29A47-9B40-427A-AC2E-53D94CB735F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E0403-C50B-45BA-8143-A0054725B63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23B28-3246-4ED5-95C1-C0674D92776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AE5F5-07D8-42AE-8173-BF65BED022E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15D4-272C-45AB-9818-C56F3F83540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0BEDA-50A4-4325-A5D6-8AAD08C4D0F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0336C-2E4C-420F-BE34-992975B5C68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>
              <a:gd name="T0" fmla="*/ 808 w 1429"/>
              <a:gd name="T1" fmla="*/ 283 h 1707"/>
              <a:gd name="T2" fmla="*/ 673 w 1429"/>
              <a:gd name="T3" fmla="*/ 252 h 1707"/>
              <a:gd name="T4" fmla="*/ 654 w 1429"/>
              <a:gd name="T5" fmla="*/ 0 h 1707"/>
              <a:gd name="T6" fmla="*/ 488 w 1429"/>
              <a:gd name="T7" fmla="*/ 13 h 1707"/>
              <a:gd name="T8" fmla="*/ 476 w 1429"/>
              <a:gd name="T9" fmla="*/ 252 h 1707"/>
              <a:gd name="T10" fmla="*/ 365 w 1429"/>
              <a:gd name="T11" fmla="*/ 290 h 1707"/>
              <a:gd name="T12" fmla="*/ 206 w 1429"/>
              <a:gd name="T13" fmla="*/ 86 h 1707"/>
              <a:gd name="T14" fmla="*/ 95 w 1429"/>
              <a:gd name="T15" fmla="*/ 148 h 1707"/>
              <a:gd name="T16" fmla="*/ 200 w 1429"/>
              <a:gd name="T17" fmla="*/ 376 h 1707"/>
              <a:gd name="T18" fmla="*/ 126 w 1429"/>
              <a:gd name="T19" fmla="*/ 450 h 1707"/>
              <a:gd name="T20" fmla="*/ 0 w 1429"/>
              <a:gd name="T21" fmla="*/ 423 h 1707"/>
              <a:gd name="T22" fmla="*/ 0 w 1429"/>
              <a:gd name="T23" fmla="*/ 1273 h 1707"/>
              <a:gd name="T24" fmla="*/ 101 w 1429"/>
              <a:gd name="T25" fmla="*/ 1226 h 1707"/>
              <a:gd name="T26" fmla="*/ 181 w 1429"/>
              <a:gd name="T27" fmla="*/ 1306 h 1707"/>
              <a:gd name="T28" fmla="*/ 70 w 1429"/>
              <a:gd name="T29" fmla="*/ 1509 h 1707"/>
              <a:gd name="T30" fmla="*/ 175 w 1429"/>
              <a:gd name="T31" fmla="*/ 1596 h 1707"/>
              <a:gd name="T32" fmla="*/ 365 w 1429"/>
              <a:gd name="T33" fmla="*/ 1411 h 1707"/>
              <a:gd name="T34" fmla="*/ 476 w 1429"/>
              <a:gd name="T35" fmla="*/ 1448 h 1707"/>
              <a:gd name="T36" fmla="*/ 501 w 1429"/>
              <a:gd name="T37" fmla="*/ 1700 h 1707"/>
              <a:gd name="T38" fmla="*/ 667 w 1429"/>
              <a:gd name="T39" fmla="*/ 1707 h 1707"/>
              <a:gd name="T40" fmla="*/ 685 w 1429"/>
              <a:gd name="T41" fmla="*/ 1442 h 1707"/>
              <a:gd name="T42" fmla="*/ 826 w 1429"/>
              <a:gd name="T43" fmla="*/ 1405 h 1707"/>
              <a:gd name="T44" fmla="*/ 993 w 1429"/>
              <a:gd name="T45" fmla="*/ 1590 h 1707"/>
              <a:gd name="T46" fmla="*/ 1103 w 1429"/>
              <a:gd name="T47" fmla="*/ 1522 h 1707"/>
              <a:gd name="T48" fmla="*/ 993 w 1429"/>
              <a:gd name="T49" fmla="*/ 1300 h 1707"/>
              <a:gd name="T50" fmla="*/ 1067 w 1429"/>
              <a:gd name="T51" fmla="*/ 1207 h 1707"/>
              <a:gd name="T52" fmla="*/ 1288 w 1429"/>
              <a:gd name="T53" fmla="*/ 1312 h 1707"/>
              <a:gd name="T54" fmla="*/ 1355 w 1429"/>
              <a:gd name="T55" fmla="*/ 1196 h 1707"/>
              <a:gd name="T56" fmla="*/ 1153 w 1429"/>
              <a:gd name="T57" fmla="*/ 1047 h 1707"/>
              <a:gd name="T58" fmla="*/ 1177 w 1429"/>
              <a:gd name="T59" fmla="*/ 918 h 1707"/>
              <a:gd name="T60" fmla="*/ 1429 w 1429"/>
              <a:gd name="T61" fmla="*/ 894 h 1707"/>
              <a:gd name="T62" fmla="*/ 1423 w 1429"/>
              <a:gd name="T63" fmla="*/ 764 h 1707"/>
              <a:gd name="T64" fmla="*/ 1171 w 1429"/>
              <a:gd name="T65" fmla="*/ 727 h 1707"/>
              <a:gd name="T66" fmla="*/ 1146 w 1429"/>
              <a:gd name="T67" fmla="*/ 629 h 1707"/>
              <a:gd name="T68" fmla="*/ 1349 w 1429"/>
              <a:gd name="T69" fmla="*/ 487 h 1707"/>
              <a:gd name="T70" fmla="*/ 1282 w 1429"/>
              <a:gd name="T71" fmla="*/ 370 h 1707"/>
              <a:gd name="T72" fmla="*/ 1054 w 1429"/>
              <a:gd name="T73" fmla="*/ 462 h 1707"/>
              <a:gd name="T74" fmla="*/ 980 w 1429"/>
              <a:gd name="T75" fmla="*/ 388 h 1707"/>
              <a:gd name="T76" fmla="*/ 1097 w 1429"/>
              <a:gd name="T77" fmla="*/ 173 h 1707"/>
              <a:gd name="T78" fmla="*/ 986 w 1429"/>
              <a:gd name="T79" fmla="*/ 105 h 1707"/>
              <a:gd name="T80" fmla="*/ 808 w 1429"/>
              <a:gd name="T81" fmla="*/ 283 h 170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>
              <a:gd name="T0" fmla="*/ 335 w 528"/>
              <a:gd name="T1" fmla="*/ 56 h 496"/>
              <a:gd name="T2" fmla="*/ 293 w 528"/>
              <a:gd name="T3" fmla="*/ 46 h 496"/>
              <a:gd name="T4" fmla="*/ 288 w 528"/>
              <a:gd name="T5" fmla="*/ 0 h 496"/>
              <a:gd name="T6" fmla="*/ 238 w 528"/>
              <a:gd name="T7" fmla="*/ 0 h 496"/>
              <a:gd name="T8" fmla="*/ 232 w 528"/>
              <a:gd name="T9" fmla="*/ 46 h 496"/>
              <a:gd name="T10" fmla="*/ 198 w 528"/>
              <a:gd name="T11" fmla="*/ 58 h 496"/>
              <a:gd name="T12" fmla="*/ 146 w 528"/>
              <a:gd name="T13" fmla="*/ 0 h 496"/>
              <a:gd name="T14" fmla="*/ 114 w 528"/>
              <a:gd name="T15" fmla="*/ 14 h 496"/>
              <a:gd name="T16" fmla="*/ 147 w 528"/>
              <a:gd name="T17" fmla="*/ 84 h 496"/>
              <a:gd name="T18" fmla="*/ 124 w 528"/>
              <a:gd name="T19" fmla="*/ 107 h 496"/>
              <a:gd name="T20" fmla="*/ 50 w 528"/>
              <a:gd name="T21" fmla="*/ 81 h 496"/>
              <a:gd name="T22" fmla="*/ 32 w 528"/>
              <a:gd name="T23" fmla="*/ 109 h 496"/>
              <a:gd name="T24" fmla="*/ 90 w 528"/>
              <a:gd name="T25" fmla="*/ 159 h 496"/>
              <a:gd name="T26" fmla="*/ 80 w 528"/>
              <a:gd name="T27" fmla="*/ 197 h 496"/>
              <a:gd name="T28" fmla="*/ 2 w 528"/>
              <a:gd name="T29" fmla="*/ 202 h 496"/>
              <a:gd name="T30" fmla="*/ 0 w 528"/>
              <a:gd name="T31" fmla="*/ 244 h 496"/>
              <a:gd name="T32" fmla="*/ 80 w 528"/>
              <a:gd name="T33" fmla="*/ 256 h 496"/>
              <a:gd name="T34" fmla="*/ 88 w 528"/>
              <a:gd name="T35" fmla="*/ 292 h 496"/>
              <a:gd name="T36" fmla="*/ 29 w 528"/>
              <a:gd name="T37" fmla="*/ 345 h 496"/>
              <a:gd name="T38" fmla="*/ 50 w 528"/>
              <a:gd name="T39" fmla="*/ 378 h 496"/>
              <a:gd name="T40" fmla="*/ 116 w 528"/>
              <a:gd name="T41" fmla="*/ 347 h 496"/>
              <a:gd name="T42" fmla="*/ 141 w 528"/>
              <a:gd name="T43" fmla="*/ 372 h 496"/>
              <a:gd name="T44" fmla="*/ 107 w 528"/>
              <a:gd name="T45" fmla="*/ 435 h 496"/>
              <a:gd name="T46" fmla="*/ 139 w 528"/>
              <a:gd name="T47" fmla="*/ 462 h 496"/>
              <a:gd name="T48" fmla="*/ 198 w 528"/>
              <a:gd name="T49" fmla="*/ 404 h 496"/>
              <a:gd name="T50" fmla="*/ 232 w 528"/>
              <a:gd name="T51" fmla="*/ 416 h 496"/>
              <a:gd name="T52" fmla="*/ 240 w 528"/>
              <a:gd name="T53" fmla="*/ 494 h 496"/>
              <a:gd name="T54" fmla="*/ 292 w 528"/>
              <a:gd name="T55" fmla="*/ 496 h 496"/>
              <a:gd name="T56" fmla="*/ 297 w 528"/>
              <a:gd name="T57" fmla="*/ 414 h 496"/>
              <a:gd name="T58" fmla="*/ 341 w 528"/>
              <a:gd name="T59" fmla="*/ 403 h 496"/>
              <a:gd name="T60" fmla="*/ 393 w 528"/>
              <a:gd name="T61" fmla="*/ 460 h 496"/>
              <a:gd name="T62" fmla="*/ 427 w 528"/>
              <a:gd name="T63" fmla="*/ 439 h 496"/>
              <a:gd name="T64" fmla="*/ 393 w 528"/>
              <a:gd name="T65" fmla="*/ 370 h 496"/>
              <a:gd name="T66" fmla="*/ 416 w 528"/>
              <a:gd name="T67" fmla="*/ 341 h 496"/>
              <a:gd name="T68" fmla="*/ 484 w 528"/>
              <a:gd name="T69" fmla="*/ 374 h 496"/>
              <a:gd name="T70" fmla="*/ 505 w 528"/>
              <a:gd name="T71" fmla="*/ 338 h 496"/>
              <a:gd name="T72" fmla="*/ 442 w 528"/>
              <a:gd name="T73" fmla="*/ 292 h 496"/>
              <a:gd name="T74" fmla="*/ 450 w 528"/>
              <a:gd name="T75" fmla="*/ 252 h 496"/>
              <a:gd name="T76" fmla="*/ 528 w 528"/>
              <a:gd name="T77" fmla="*/ 244 h 496"/>
              <a:gd name="T78" fmla="*/ 526 w 528"/>
              <a:gd name="T79" fmla="*/ 204 h 496"/>
              <a:gd name="T80" fmla="*/ 448 w 528"/>
              <a:gd name="T81" fmla="*/ 193 h 496"/>
              <a:gd name="T82" fmla="*/ 440 w 528"/>
              <a:gd name="T83" fmla="*/ 162 h 496"/>
              <a:gd name="T84" fmla="*/ 503 w 528"/>
              <a:gd name="T85" fmla="*/ 119 h 496"/>
              <a:gd name="T86" fmla="*/ 482 w 528"/>
              <a:gd name="T87" fmla="*/ 82 h 496"/>
              <a:gd name="T88" fmla="*/ 412 w 528"/>
              <a:gd name="T89" fmla="*/ 111 h 496"/>
              <a:gd name="T90" fmla="*/ 389 w 528"/>
              <a:gd name="T91" fmla="*/ 88 h 496"/>
              <a:gd name="T92" fmla="*/ 425 w 528"/>
              <a:gd name="T93" fmla="*/ 21 h 496"/>
              <a:gd name="T94" fmla="*/ 391 w 528"/>
              <a:gd name="T95" fmla="*/ 0 h 496"/>
              <a:gd name="T96" fmla="*/ 335 w 528"/>
              <a:gd name="T97" fmla="*/ 56 h 4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>
              <a:gd name="T0" fmla="*/ 1368 w 2153"/>
              <a:gd name="T1" fmla="*/ 358 h 1321"/>
              <a:gd name="T2" fmla="*/ 1197 w 2153"/>
              <a:gd name="T3" fmla="*/ 318 h 1321"/>
              <a:gd name="T4" fmla="*/ 1173 w 2153"/>
              <a:gd name="T5" fmla="*/ 0 h 1321"/>
              <a:gd name="T6" fmla="*/ 964 w 2153"/>
              <a:gd name="T7" fmla="*/ 16 h 1321"/>
              <a:gd name="T8" fmla="*/ 948 w 2153"/>
              <a:gd name="T9" fmla="*/ 318 h 1321"/>
              <a:gd name="T10" fmla="*/ 808 w 2153"/>
              <a:gd name="T11" fmla="*/ 366 h 1321"/>
              <a:gd name="T12" fmla="*/ 606 w 2153"/>
              <a:gd name="T13" fmla="*/ 109 h 1321"/>
              <a:gd name="T14" fmla="*/ 467 w 2153"/>
              <a:gd name="T15" fmla="*/ 187 h 1321"/>
              <a:gd name="T16" fmla="*/ 599 w 2153"/>
              <a:gd name="T17" fmla="*/ 474 h 1321"/>
              <a:gd name="T18" fmla="*/ 506 w 2153"/>
              <a:gd name="T19" fmla="*/ 568 h 1321"/>
              <a:gd name="T20" fmla="*/ 202 w 2153"/>
              <a:gd name="T21" fmla="*/ 459 h 1321"/>
              <a:gd name="T22" fmla="*/ 132 w 2153"/>
              <a:gd name="T23" fmla="*/ 576 h 1321"/>
              <a:gd name="T24" fmla="*/ 365 w 2153"/>
              <a:gd name="T25" fmla="*/ 778 h 1321"/>
              <a:gd name="T26" fmla="*/ 327 w 2153"/>
              <a:gd name="T27" fmla="*/ 933 h 1321"/>
              <a:gd name="T28" fmla="*/ 7 w 2153"/>
              <a:gd name="T29" fmla="*/ 956 h 1321"/>
              <a:gd name="T30" fmla="*/ 0 w 2153"/>
              <a:gd name="T31" fmla="*/ 1128 h 1321"/>
              <a:gd name="T32" fmla="*/ 327 w 2153"/>
              <a:gd name="T33" fmla="*/ 1174 h 1321"/>
              <a:gd name="T34" fmla="*/ 358 w 2153"/>
              <a:gd name="T35" fmla="*/ 1321 h 1321"/>
              <a:gd name="T36" fmla="*/ 1804 w 2153"/>
              <a:gd name="T37" fmla="*/ 1321 h 1321"/>
              <a:gd name="T38" fmla="*/ 1835 w 2153"/>
              <a:gd name="T39" fmla="*/ 1158 h 1321"/>
              <a:gd name="T40" fmla="*/ 2153 w 2153"/>
              <a:gd name="T41" fmla="*/ 1128 h 1321"/>
              <a:gd name="T42" fmla="*/ 2146 w 2153"/>
              <a:gd name="T43" fmla="*/ 964 h 1321"/>
              <a:gd name="T44" fmla="*/ 1827 w 2153"/>
              <a:gd name="T45" fmla="*/ 917 h 1321"/>
              <a:gd name="T46" fmla="*/ 1795 w 2153"/>
              <a:gd name="T47" fmla="*/ 793 h 1321"/>
              <a:gd name="T48" fmla="*/ 2052 w 2153"/>
              <a:gd name="T49" fmla="*/ 615 h 1321"/>
              <a:gd name="T50" fmla="*/ 1967 w 2153"/>
              <a:gd name="T51" fmla="*/ 467 h 1321"/>
              <a:gd name="T52" fmla="*/ 1679 w 2153"/>
              <a:gd name="T53" fmla="*/ 583 h 1321"/>
              <a:gd name="T54" fmla="*/ 1586 w 2153"/>
              <a:gd name="T55" fmla="*/ 490 h 1321"/>
              <a:gd name="T56" fmla="*/ 1733 w 2153"/>
              <a:gd name="T57" fmla="*/ 218 h 1321"/>
              <a:gd name="T58" fmla="*/ 1593 w 2153"/>
              <a:gd name="T59" fmla="*/ 132 h 1321"/>
              <a:gd name="T60" fmla="*/ 1368 w 2153"/>
              <a:gd name="T61" fmla="*/ 358 h 132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>
              <a:gd name="T0" fmla="*/ 1265 w 1265"/>
              <a:gd name="T1" fmla="*/ 0 h 2518"/>
              <a:gd name="T2" fmla="*/ 1128 w 1265"/>
              <a:gd name="T3" fmla="*/ 18 h 2518"/>
              <a:gd name="T4" fmla="*/ 1110 w 1265"/>
              <a:gd name="T5" fmla="*/ 372 h 2518"/>
              <a:gd name="T6" fmla="*/ 946 w 1265"/>
              <a:gd name="T7" fmla="*/ 428 h 2518"/>
              <a:gd name="T8" fmla="*/ 710 w 1265"/>
              <a:gd name="T9" fmla="*/ 127 h 2518"/>
              <a:gd name="T10" fmla="*/ 546 w 1265"/>
              <a:gd name="T11" fmla="*/ 219 h 2518"/>
              <a:gd name="T12" fmla="*/ 701 w 1265"/>
              <a:gd name="T13" fmla="*/ 555 h 2518"/>
              <a:gd name="T14" fmla="*/ 592 w 1265"/>
              <a:gd name="T15" fmla="*/ 665 h 2518"/>
              <a:gd name="T16" fmla="*/ 237 w 1265"/>
              <a:gd name="T17" fmla="*/ 537 h 2518"/>
              <a:gd name="T18" fmla="*/ 155 w 1265"/>
              <a:gd name="T19" fmla="*/ 674 h 2518"/>
              <a:gd name="T20" fmla="*/ 427 w 1265"/>
              <a:gd name="T21" fmla="*/ 911 h 2518"/>
              <a:gd name="T22" fmla="*/ 383 w 1265"/>
              <a:gd name="T23" fmla="*/ 1093 h 2518"/>
              <a:gd name="T24" fmla="*/ 9 w 1265"/>
              <a:gd name="T25" fmla="*/ 1121 h 2518"/>
              <a:gd name="T26" fmla="*/ 0 w 1265"/>
              <a:gd name="T27" fmla="*/ 1322 h 2518"/>
              <a:gd name="T28" fmla="*/ 383 w 1265"/>
              <a:gd name="T29" fmla="*/ 1376 h 2518"/>
              <a:gd name="T30" fmla="*/ 419 w 1265"/>
              <a:gd name="T31" fmla="*/ 1549 h 2518"/>
              <a:gd name="T32" fmla="*/ 136 w 1265"/>
              <a:gd name="T33" fmla="*/ 1804 h 2518"/>
              <a:gd name="T34" fmla="*/ 237 w 1265"/>
              <a:gd name="T35" fmla="*/ 1959 h 2518"/>
              <a:gd name="T36" fmla="*/ 555 w 1265"/>
              <a:gd name="T37" fmla="*/ 1813 h 2518"/>
              <a:gd name="T38" fmla="*/ 674 w 1265"/>
              <a:gd name="T39" fmla="*/ 1932 h 2518"/>
              <a:gd name="T40" fmla="*/ 509 w 1265"/>
              <a:gd name="T41" fmla="*/ 2232 h 2518"/>
              <a:gd name="T42" fmla="*/ 664 w 1265"/>
              <a:gd name="T43" fmla="*/ 2360 h 2518"/>
              <a:gd name="T44" fmla="*/ 946 w 1265"/>
              <a:gd name="T45" fmla="*/ 2087 h 2518"/>
              <a:gd name="T46" fmla="*/ 1110 w 1265"/>
              <a:gd name="T47" fmla="*/ 2142 h 2518"/>
              <a:gd name="T48" fmla="*/ 1147 w 1265"/>
              <a:gd name="T49" fmla="*/ 2515 h 2518"/>
              <a:gd name="T50" fmla="*/ 1265 w 1265"/>
              <a:gd name="T51" fmla="*/ 2518 h 2518"/>
              <a:gd name="T52" fmla="*/ 1265 w 1265"/>
              <a:gd name="T53" fmla="*/ 0 h 251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>
              <a:gd name="T0" fmla="*/ 1265 w 1265"/>
              <a:gd name="T1" fmla="*/ 0 h 2518"/>
              <a:gd name="T2" fmla="*/ 1128 w 1265"/>
              <a:gd name="T3" fmla="*/ 18 h 2518"/>
              <a:gd name="T4" fmla="*/ 1110 w 1265"/>
              <a:gd name="T5" fmla="*/ 372 h 2518"/>
              <a:gd name="T6" fmla="*/ 946 w 1265"/>
              <a:gd name="T7" fmla="*/ 428 h 2518"/>
              <a:gd name="T8" fmla="*/ 710 w 1265"/>
              <a:gd name="T9" fmla="*/ 127 h 2518"/>
              <a:gd name="T10" fmla="*/ 546 w 1265"/>
              <a:gd name="T11" fmla="*/ 219 h 2518"/>
              <a:gd name="T12" fmla="*/ 701 w 1265"/>
              <a:gd name="T13" fmla="*/ 555 h 2518"/>
              <a:gd name="T14" fmla="*/ 592 w 1265"/>
              <a:gd name="T15" fmla="*/ 665 h 2518"/>
              <a:gd name="T16" fmla="*/ 237 w 1265"/>
              <a:gd name="T17" fmla="*/ 537 h 2518"/>
              <a:gd name="T18" fmla="*/ 155 w 1265"/>
              <a:gd name="T19" fmla="*/ 674 h 2518"/>
              <a:gd name="T20" fmla="*/ 427 w 1265"/>
              <a:gd name="T21" fmla="*/ 911 h 2518"/>
              <a:gd name="T22" fmla="*/ 383 w 1265"/>
              <a:gd name="T23" fmla="*/ 1093 h 2518"/>
              <a:gd name="T24" fmla="*/ 9 w 1265"/>
              <a:gd name="T25" fmla="*/ 1121 h 2518"/>
              <a:gd name="T26" fmla="*/ 0 w 1265"/>
              <a:gd name="T27" fmla="*/ 1322 h 2518"/>
              <a:gd name="T28" fmla="*/ 383 w 1265"/>
              <a:gd name="T29" fmla="*/ 1376 h 2518"/>
              <a:gd name="T30" fmla="*/ 419 w 1265"/>
              <a:gd name="T31" fmla="*/ 1549 h 2518"/>
              <a:gd name="T32" fmla="*/ 136 w 1265"/>
              <a:gd name="T33" fmla="*/ 1804 h 2518"/>
              <a:gd name="T34" fmla="*/ 237 w 1265"/>
              <a:gd name="T35" fmla="*/ 1959 h 2518"/>
              <a:gd name="T36" fmla="*/ 555 w 1265"/>
              <a:gd name="T37" fmla="*/ 1813 h 2518"/>
              <a:gd name="T38" fmla="*/ 674 w 1265"/>
              <a:gd name="T39" fmla="*/ 1932 h 2518"/>
              <a:gd name="T40" fmla="*/ 509 w 1265"/>
              <a:gd name="T41" fmla="*/ 2232 h 2518"/>
              <a:gd name="T42" fmla="*/ 664 w 1265"/>
              <a:gd name="T43" fmla="*/ 2360 h 2518"/>
              <a:gd name="T44" fmla="*/ 946 w 1265"/>
              <a:gd name="T45" fmla="*/ 2087 h 2518"/>
              <a:gd name="T46" fmla="*/ 1110 w 1265"/>
              <a:gd name="T47" fmla="*/ 2142 h 2518"/>
              <a:gd name="T48" fmla="*/ 1147 w 1265"/>
              <a:gd name="T49" fmla="*/ 2515 h 2518"/>
              <a:gd name="T50" fmla="*/ 1265 w 1265"/>
              <a:gd name="T51" fmla="*/ 2518 h 2518"/>
              <a:gd name="T52" fmla="*/ 1265 w 1265"/>
              <a:gd name="T53" fmla="*/ 0 h 251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381CE6-42D7-445F-917F-37800DFEA0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586B6-1FB6-408E-BC5D-C358C19BA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73CC8-EDD7-4A6B-B3E1-0256D67D3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6DD26-E51B-4F1D-A36F-D6C6CC7AE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7E5EB-ACD7-40E4-B654-1E3117403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42D2F-FED0-4E35-A210-FE03A19D0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A1E73-C65A-443F-A1FB-B2D5C4E33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5CC9E-7814-4418-B8D7-FFADA1E4F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DE964-8206-41EE-8355-EC79F326D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4FF00-E502-4ADF-BD5D-65CFE9C6D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763FA-DE58-44F6-ADC1-6CC28CF8C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>
              <a:gd name="T0" fmla="*/ 808 w 1429"/>
              <a:gd name="T1" fmla="*/ 283 h 1707"/>
              <a:gd name="T2" fmla="*/ 673 w 1429"/>
              <a:gd name="T3" fmla="*/ 252 h 1707"/>
              <a:gd name="T4" fmla="*/ 654 w 1429"/>
              <a:gd name="T5" fmla="*/ 0 h 1707"/>
              <a:gd name="T6" fmla="*/ 488 w 1429"/>
              <a:gd name="T7" fmla="*/ 13 h 1707"/>
              <a:gd name="T8" fmla="*/ 476 w 1429"/>
              <a:gd name="T9" fmla="*/ 252 h 1707"/>
              <a:gd name="T10" fmla="*/ 365 w 1429"/>
              <a:gd name="T11" fmla="*/ 290 h 1707"/>
              <a:gd name="T12" fmla="*/ 206 w 1429"/>
              <a:gd name="T13" fmla="*/ 86 h 1707"/>
              <a:gd name="T14" fmla="*/ 95 w 1429"/>
              <a:gd name="T15" fmla="*/ 148 h 1707"/>
              <a:gd name="T16" fmla="*/ 200 w 1429"/>
              <a:gd name="T17" fmla="*/ 376 h 1707"/>
              <a:gd name="T18" fmla="*/ 126 w 1429"/>
              <a:gd name="T19" fmla="*/ 450 h 1707"/>
              <a:gd name="T20" fmla="*/ 0 w 1429"/>
              <a:gd name="T21" fmla="*/ 423 h 1707"/>
              <a:gd name="T22" fmla="*/ 0 w 1429"/>
              <a:gd name="T23" fmla="*/ 1273 h 1707"/>
              <a:gd name="T24" fmla="*/ 101 w 1429"/>
              <a:gd name="T25" fmla="*/ 1226 h 1707"/>
              <a:gd name="T26" fmla="*/ 181 w 1429"/>
              <a:gd name="T27" fmla="*/ 1306 h 1707"/>
              <a:gd name="T28" fmla="*/ 70 w 1429"/>
              <a:gd name="T29" fmla="*/ 1509 h 1707"/>
              <a:gd name="T30" fmla="*/ 175 w 1429"/>
              <a:gd name="T31" fmla="*/ 1596 h 1707"/>
              <a:gd name="T32" fmla="*/ 365 w 1429"/>
              <a:gd name="T33" fmla="*/ 1411 h 1707"/>
              <a:gd name="T34" fmla="*/ 476 w 1429"/>
              <a:gd name="T35" fmla="*/ 1448 h 1707"/>
              <a:gd name="T36" fmla="*/ 501 w 1429"/>
              <a:gd name="T37" fmla="*/ 1700 h 1707"/>
              <a:gd name="T38" fmla="*/ 667 w 1429"/>
              <a:gd name="T39" fmla="*/ 1707 h 1707"/>
              <a:gd name="T40" fmla="*/ 685 w 1429"/>
              <a:gd name="T41" fmla="*/ 1442 h 1707"/>
              <a:gd name="T42" fmla="*/ 826 w 1429"/>
              <a:gd name="T43" fmla="*/ 1405 h 1707"/>
              <a:gd name="T44" fmla="*/ 993 w 1429"/>
              <a:gd name="T45" fmla="*/ 1590 h 1707"/>
              <a:gd name="T46" fmla="*/ 1103 w 1429"/>
              <a:gd name="T47" fmla="*/ 1522 h 1707"/>
              <a:gd name="T48" fmla="*/ 993 w 1429"/>
              <a:gd name="T49" fmla="*/ 1300 h 1707"/>
              <a:gd name="T50" fmla="*/ 1067 w 1429"/>
              <a:gd name="T51" fmla="*/ 1207 h 1707"/>
              <a:gd name="T52" fmla="*/ 1288 w 1429"/>
              <a:gd name="T53" fmla="*/ 1312 h 1707"/>
              <a:gd name="T54" fmla="*/ 1355 w 1429"/>
              <a:gd name="T55" fmla="*/ 1196 h 1707"/>
              <a:gd name="T56" fmla="*/ 1153 w 1429"/>
              <a:gd name="T57" fmla="*/ 1047 h 1707"/>
              <a:gd name="T58" fmla="*/ 1177 w 1429"/>
              <a:gd name="T59" fmla="*/ 918 h 1707"/>
              <a:gd name="T60" fmla="*/ 1429 w 1429"/>
              <a:gd name="T61" fmla="*/ 894 h 1707"/>
              <a:gd name="T62" fmla="*/ 1423 w 1429"/>
              <a:gd name="T63" fmla="*/ 764 h 1707"/>
              <a:gd name="T64" fmla="*/ 1171 w 1429"/>
              <a:gd name="T65" fmla="*/ 727 h 1707"/>
              <a:gd name="T66" fmla="*/ 1146 w 1429"/>
              <a:gd name="T67" fmla="*/ 629 h 1707"/>
              <a:gd name="T68" fmla="*/ 1349 w 1429"/>
              <a:gd name="T69" fmla="*/ 487 h 1707"/>
              <a:gd name="T70" fmla="*/ 1282 w 1429"/>
              <a:gd name="T71" fmla="*/ 370 h 1707"/>
              <a:gd name="T72" fmla="*/ 1054 w 1429"/>
              <a:gd name="T73" fmla="*/ 462 h 1707"/>
              <a:gd name="T74" fmla="*/ 980 w 1429"/>
              <a:gd name="T75" fmla="*/ 388 h 1707"/>
              <a:gd name="T76" fmla="*/ 1097 w 1429"/>
              <a:gd name="T77" fmla="*/ 173 h 1707"/>
              <a:gd name="T78" fmla="*/ 986 w 1429"/>
              <a:gd name="T79" fmla="*/ 105 h 1707"/>
              <a:gd name="T80" fmla="*/ 808 w 1429"/>
              <a:gd name="T81" fmla="*/ 283 h 170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>
              <a:gd name="T0" fmla="*/ 335 w 528"/>
              <a:gd name="T1" fmla="*/ 56 h 496"/>
              <a:gd name="T2" fmla="*/ 293 w 528"/>
              <a:gd name="T3" fmla="*/ 46 h 496"/>
              <a:gd name="T4" fmla="*/ 288 w 528"/>
              <a:gd name="T5" fmla="*/ 0 h 496"/>
              <a:gd name="T6" fmla="*/ 238 w 528"/>
              <a:gd name="T7" fmla="*/ 0 h 496"/>
              <a:gd name="T8" fmla="*/ 232 w 528"/>
              <a:gd name="T9" fmla="*/ 46 h 496"/>
              <a:gd name="T10" fmla="*/ 198 w 528"/>
              <a:gd name="T11" fmla="*/ 58 h 496"/>
              <a:gd name="T12" fmla="*/ 146 w 528"/>
              <a:gd name="T13" fmla="*/ 0 h 496"/>
              <a:gd name="T14" fmla="*/ 114 w 528"/>
              <a:gd name="T15" fmla="*/ 14 h 496"/>
              <a:gd name="T16" fmla="*/ 147 w 528"/>
              <a:gd name="T17" fmla="*/ 84 h 496"/>
              <a:gd name="T18" fmla="*/ 124 w 528"/>
              <a:gd name="T19" fmla="*/ 107 h 496"/>
              <a:gd name="T20" fmla="*/ 50 w 528"/>
              <a:gd name="T21" fmla="*/ 81 h 496"/>
              <a:gd name="T22" fmla="*/ 32 w 528"/>
              <a:gd name="T23" fmla="*/ 109 h 496"/>
              <a:gd name="T24" fmla="*/ 90 w 528"/>
              <a:gd name="T25" fmla="*/ 159 h 496"/>
              <a:gd name="T26" fmla="*/ 80 w 528"/>
              <a:gd name="T27" fmla="*/ 197 h 496"/>
              <a:gd name="T28" fmla="*/ 2 w 528"/>
              <a:gd name="T29" fmla="*/ 202 h 496"/>
              <a:gd name="T30" fmla="*/ 0 w 528"/>
              <a:gd name="T31" fmla="*/ 244 h 496"/>
              <a:gd name="T32" fmla="*/ 80 w 528"/>
              <a:gd name="T33" fmla="*/ 256 h 496"/>
              <a:gd name="T34" fmla="*/ 88 w 528"/>
              <a:gd name="T35" fmla="*/ 292 h 496"/>
              <a:gd name="T36" fmla="*/ 29 w 528"/>
              <a:gd name="T37" fmla="*/ 345 h 496"/>
              <a:gd name="T38" fmla="*/ 50 w 528"/>
              <a:gd name="T39" fmla="*/ 378 h 496"/>
              <a:gd name="T40" fmla="*/ 116 w 528"/>
              <a:gd name="T41" fmla="*/ 347 h 496"/>
              <a:gd name="T42" fmla="*/ 141 w 528"/>
              <a:gd name="T43" fmla="*/ 372 h 496"/>
              <a:gd name="T44" fmla="*/ 107 w 528"/>
              <a:gd name="T45" fmla="*/ 435 h 496"/>
              <a:gd name="T46" fmla="*/ 139 w 528"/>
              <a:gd name="T47" fmla="*/ 462 h 496"/>
              <a:gd name="T48" fmla="*/ 198 w 528"/>
              <a:gd name="T49" fmla="*/ 404 h 496"/>
              <a:gd name="T50" fmla="*/ 232 w 528"/>
              <a:gd name="T51" fmla="*/ 416 h 496"/>
              <a:gd name="T52" fmla="*/ 240 w 528"/>
              <a:gd name="T53" fmla="*/ 494 h 496"/>
              <a:gd name="T54" fmla="*/ 292 w 528"/>
              <a:gd name="T55" fmla="*/ 496 h 496"/>
              <a:gd name="T56" fmla="*/ 297 w 528"/>
              <a:gd name="T57" fmla="*/ 414 h 496"/>
              <a:gd name="T58" fmla="*/ 341 w 528"/>
              <a:gd name="T59" fmla="*/ 403 h 496"/>
              <a:gd name="T60" fmla="*/ 393 w 528"/>
              <a:gd name="T61" fmla="*/ 460 h 496"/>
              <a:gd name="T62" fmla="*/ 427 w 528"/>
              <a:gd name="T63" fmla="*/ 439 h 496"/>
              <a:gd name="T64" fmla="*/ 393 w 528"/>
              <a:gd name="T65" fmla="*/ 370 h 496"/>
              <a:gd name="T66" fmla="*/ 416 w 528"/>
              <a:gd name="T67" fmla="*/ 341 h 496"/>
              <a:gd name="T68" fmla="*/ 484 w 528"/>
              <a:gd name="T69" fmla="*/ 374 h 496"/>
              <a:gd name="T70" fmla="*/ 505 w 528"/>
              <a:gd name="T71" fmla="*/ 338 h 496"/>
              <a:gd name="T72" fmla="*/ 442 w 528"/>
              <a:gd name="T73" fmla="*/ 292 h 496"/>
              <a:gd name="T74" fmla="*/ 450 w 528"/>
              <a:gd name="T75" fmla="*/ 252 h 496"/>
              <a:gd name="T76" fmla="*/ 528 w 528"/>
              <a:gd name="T77" fmla="*/ 244 h 496"/>
              <a:gd name="T78" fmla="*/ 526 w 528"/>
              <a:gd name="T79" fmla="*/ 204 h 496"/>
              <a:gd name="T80" fmla="*/ 448 w 528"/>
              <a:gd name="T81" fmla="*/ 193 h 496"/>
              <a:gd name="T82" fmla="*/ 440 w 528"/>
              <a:gd name="T83" fmla="*/ 162 h 496"/>
              <a:gd name="T84" fmla="*/ 503 w 528"/>
              <a:gd name="T85" fmla="*/ 119 h 496"/>
              <a:gd name="T86" fmla="*/ 482 w 528"/>
              <a:gd name="T87" fmla="*/ 82 h 496"/>
              <a:gd name="T88" fmla="*/ 412 w 528"/>
              <a:gd name="T89" fmla="*/ 111 h 496"/>
              <a:gd name="T90" fmla="*/ 389 w 528"/>
              <a:gd name="T91" fmla="*/ 88 h 496"/>
              <a:gd name="T92" fmla="*/ 425 w 528"/>
              <a:gd name="T93" fmla="*/ 21 h 496"/>
              <a:gd name="T94" fmla="*/ 391 w 528"/>
              <a:gd name="T95" fmla="*/ 0 h 496"/>
              <a:gd name="T96" fmla="*/ 335 w 528"/>
              <a:gd name="T97" fmla="*/ 56 h 4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>
              <a:gd name="T0" fmla="*/ 1368 w 2153"/>
              <a:gd name="T1" fmla="*/ 358 h 1321"/>
              <a:gd name="T2" fmla="*/ 1197 w 2153"/>
              <a:gd name="T3" fmla="*/ 318 h 1321"/>
              <a:gd name="T4" fmla="*/ 1173 w 2153"/>
              <a:gd name="T5" fmla="*/ 0 h 1321"/>
              <a:gd name="T6" fmla="*/ 964 w 2153"/>
              <a:gd name="T7" fmla="*/ 16 h 1321"/>
              <a:gd name="T8" fmla="*/ 948 w 2153"/>
              <a:gd name="T9" fmla="*/ 318 h 1321"/>
              <a:gd name="T10" fmla="*/ 808 w 2153"/>
              <a:gd name="T11" fmla="*/ 366 h 1321"/>
              <a:gd name="T12" fmla="*/ 606 w 2153"/>
              <a:gd name="T13" fmla="*/ 109 h 1321"/>
              <a:gd name="T14" fmla="*/ 467 w 2153"/>
              <a:gd name="T15" fmla="*/ 187 h 1321"/>
              <a:gd name="T16" fmla="*/ 599 w 2153"/>
              <a:gd name="T17" fmla="*/ 474 h 1321"/>
              <a:gd name="T18" fmla="*/ 506 w 2153"/>
              <a:gd name="T19" fmla="*/ 568 h 1321"/>
              <a:gd name="T20" fmla="*/ 202 w 2153"/>
              <a:gd name="T21" fmla="*/ 459 h 1321"/>
              <a:gd name="T22" fmla="*/ 132 w 2153"/>
              <a:gd name="T23" fmla="*/ 576 h 1321"/>
              <a:gd name="T24" fmla="*/ 365 w 2153"/>
              <a:gd name="T25" fmla="*/ 778 h 1321"/>
              <a:gd name="T26" fmla="*/ 327 w 2153"/>
              <a:gd name="T27" fmla="*/ 933 h 1321"/>
              <a:gd name="T28" fmla="*/ 7 w 2153"/>
              <a:gd name="T29" fmla="*/ 956 h 1321"/>
              <a:gd name="T30" fmla="*/ 0 w 2153"/>
              <a:gd name="T31" fmla="*/ 1128 h 1321"/>
              <a:gd name="T32" fmla="*/ 327 w 2153"/>
              <a:gd name="T33" fmla="*/ 1174 h 1321"/>
              <a:gd name="T34" fmla="*/ 358 w 2153"/>
              <a:gd name="T35" fmla="*/ 1321 h 1321"/>
              <a:gd name="T36" fmla="*/ 1804 w 2153"/>
              <a:gd name="T37" fmla="*/ 1321 h 1321"/>
              <a:gd name="T38" fmla="*/ 1835 w 2153"/>
              <a:gd name="T39" fmla="*/ 1158 h 1321"/>
              <a:gd name="T40" fmla="*/ 2153 w 2153"/>
              <a:gd name="T41" fmla="*/ 1128 h 1321"/>
              <a:gd name="T42" fmla="*/ 2146 w 2153"/>
              <a:gd name="T43" fmla="*/ 964 h 1321"/>
              <a:gd name="T44" fmla="*/ 1827 w 2153"/>
              <a:gd name="T45" fmla="*/ 917 h 1321"/>
              <a:gd name="T46" fmla="*/ 1795 w 2153"/>
              <a:gd name="T47" fmla="*/ 793 h 1321"/>
              <a:gd name="T48" fmla="*/ 2052 w 2153"/>
              <a:gd name="T49" fmla="*/ 615 h 1321"/>
              <a:gd name="T50" fmla="*/ 1967 w 2153"/>
              <a:gd name="T51" fmla="*/ 467 h 1321"/>
              <a:gd name="T52" fmla="*/ 1679 w 2153"/>
              <a:gd name="T53" fmla="*/ 583 h 1321"/>
              <a:gd name="T54" fmla="*/ 1586 w 2153"/>
              <a:gd name="T55" fmla="*/ 490 h 1321"/>
              <a:gd name="T56" fmla="*/ 1733 w 2153"/>
              <a:gd name="T57" fmla="*/ 218 h 1321"/>
              <a:gd name="T58" fmla="*/ 1593 w 2153"/>
              <a:gd name="T59" fmla="*/ 132 h 1321"/>
              <a:gd name="T60" fmla="*/ 1368 w 2153"/>
              <a:gd name="T61" fmla="*/ 358 h 132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>
              <a:gd name="T0" fmla="*/ 1469 w 2312"/>
              <a:gd name="T1" fmla="*/ 384 h 2313"/>
              <a:gd name="T2" fmla="*/ 1285 w 2312"/>
              <a:gd name="T3" fmla="*/ 342 h 2313"/>
              <a:gd name="T4" fmla="*/ 1260 w 2312"/>
              <a:gd name="T5" fmla="*/ 0 h 2313"/>
              <a:gd name="T6" fmla="*/ 1035 w 2312"/>
              <a:gd name="T7" fmla="*/ 17 h 2313"/>
              <a:gd name="T8" fmla="*/ 1018 w 2312"/>
              <a:gd name="T9" fmla="*/ 342 h 2313"/>
              <a:gd name="T10" fmla="*/ 868 w 2312"/>
              <a:gd name="T11" fmla="*/ 393 h 2313"/>
              <a:gd name="T12" fmla="*/ 651 w 2312"/>
              <a:gd name="T13" fmla="*/ 117 h 2313"/>
              <a:gd name="T14" fmla="*/ 501 w 2312"/>
              <a:gd name="T15" fmla="*/ 201 h 2313"/>
              <a:gd name="T16" fmla="*/ 643 w 2312"/>
              <a:gd name="T17" fmla="*/ 509 h 2313"/>
              <a:gd name="T18" fmla="*/ 543 w 2312"/>
              <a:gd name="T19" fmla="*/ 610 h 2313"/>
              <a:gd name="T20" fmla="*/ 217 w 2312"/>
              <a:gd name="T21" fmla="*/ 493 h 2313"/>
              <a:gd name="T22" fmla="*/ 142 w 2312"/>
              <a:gd name="T23" fmla="*/ 618 h 2313"/>
              <a:gd name="T24" fmla="*/ 392 w 2312"/>
              <a:gd name="T25" fmla="*/ 835 h 2313"/>
              <a:gd name="T26" fmla="*/ 351 w 2312"/>
              <a:gd name="T27" fmla="*/ 1002 h 2313"/>
              <a:gd name="T28" fmla="*/ 8 w 2312"/>
              <a:gd name="T29" fmla="*/ 1027 h 2313"/>
              <a:gd name="T30" fmla="*/ 0 w 2312"/>
              <a:gd name="T31" fmla="*/ 1211 h 2313"/>
              <a:gd name="T32" fmla="*/ 351 w 2312"/>
              <a:gd name="T33" fmla="*/ 1261 h 2313"/>
              <a:gd name="T34" fmla="*/ 384 w 2312"/>
              <a:gd name="T35" fmla="*/ 1419 h 2313"/>
              <a:gd name="T36" fmla="*/ 125 w 2312"/>
              <a:gd name="T37" fmla="*/ 1653 h 2313"/>
              <a:gd name="T38" fmla="*/ 217 w 2312"/>
              <a:gd name="T39" fmla="*/ 1795 h 2313"/>
              <a:gd name="T40" fmla="*/ 509 w 2312"/>
              <a:gd name="T41" fmla="*/ 1661 h 2313"/>
              <a:gd name="T42" fmla="*/ 618 w 2312"/>
              <a:gd name="T43" fmla="*/ 1770 h 2313"/>
              <a:gd name="T44" fmla="*/ 467 w 2312"/>
              <a:gd name="T45" fmla="*/ 2045 h 2313"/>
              <a:gd name="T46" fmla="*/ 609 w 2312"/>
              <a:gd name="T47" fmla="*/ 2162 h 2313"/>
              <a:gd name="T48" fmla="*/ 868 w 2312"/>
              <a:gd name="T49" fmla="*/ 1912 h 2313"/>
              <a:gd name="T50" fmla="*/ 1018 w 2312"/>
              <a:gd name="T51" fmla="*/ 1962 h 2313"/>
              <a:gd name="T52" fmla="*/ 1052 w 2312"/>
              <a:gd name="T53" fmla="*/ 2304 h 2313"/>
              <a:gd name="T54" fmla="*/ 1277 w 2312"/>
              <a:gd name="T55" fmla="*/ 2313 h 2313"/>
              <a:gd name="T56" fmla="*/ 1302 w 2312"/>
              <a:gd name="T57" fmla="*/ 1954 h 2313"/>
              <a:gd name="T58" fmla="*/ 1494 w 2312"/>
              <a:gd name="T59" fmla="*/ 1904 h 2313"/>
              <a:gd name="T60" fmla="*/ 1720 w 2312"/>
              <a:gd name="T61" fmla="*/ 2154 h 2313"/>
              <a:gd name="T62" fmla="*/ 1870 w 2312"/>
              <a:gd name="T63" fmla="*/ 2062 h 2313"/>
              <a:gd name="T64" fmla="*/ 1720 w 2312"/>
              <a:gd name="T65" fmla="*/ 1762 h 2313"/>
              <a:gd name="T66" fmla="*/ 1820 w 2312"/>
              <a:gd name="T67" fmla="*/ 1636 h 2313"/>
              <a:gd name="T68" fmla="*/ 2120 w 2312"/>
              <a:gd name="T69" fmla="*/ 1778 h 2313"/>
              <a:gd name="T70" fmla="*/ 2212 w 2312"/>
              <a:gd name="T71" fmla="*/ 1620 h 2313"/>
              <a:gd name="T72" fmla="*/ 1937 w 2312"/>
              <a:gd name="T73" fmla="*/ 1419 h 2313"/>
              <a:gd name="T74" fmla="*/ 1970 w 2312"/>
              <a:gd name="T75" fmla="*/ 1244 h 2313"/>
              <a:gd name="T76" fmla="*/ 2312 w 2312"/>
              <a:gd name="T77" fmla="*/ 1211 h 2313"/>
              <a:gd name="T78" fmla="*/ 2304 w 2312"/>
              <a:gd name="T79" fmla="*/ 1035 h 2313"/>
              <a:gd name="T80" fmla="*/ 1962 w 2312"/>
              <a:gd name="T81" fmla="*/ 985 h 2313"/>
              <a:gd name="T82" fmla="*/ 1928 w 2312"/>
              <a:gd name="T83" fmla="*/ 852 h 2313"/>
              <a:gd name="T84" fmla="*/ 2204 w 2312"/>
              <a:gd name="T85" fmla="*/ 660 h 2313"/>
              <a:gd name="T86" fmla="*/ 2112 w 2312"/>
              <a:gd name="T87" fmla="*/ 501 h 2313"/>
              <a:gd name="T88" fmla="*/ 1803 w 2312"/>
              <a:gd name="T89" fmla="*/ 626 h 2313"/>
              <a:gd name="T90" fmla="*/ 1703 w 2312"/>
              <a:gd name="T91" fmla="*/ 526 h 2313"/>
              <a:gd name="T92" fmla="*/ 1861 w 2312"/>
              <a:gd name="T93" fmla="*/ 234 h 2313"/>
              <a:gd name="T94" fmla="*/ 1711 w 2312"/>
              <a:gd name="T95" fmla="*/ 142 h 2313"/>
              <a:gd name="T96" fmla="*/ 1469 w 2312"/>
              <a:gd name="T97" fmla="*/ 384 h 23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>
              <a:gd name="T0" fmla="*/ 1265 w 1265"/>
              <a:gd name="T1" fmla="*/ 0 h 2518"/>
              <a:gd name="T2" fmla="*/ 1128 w 1265"/>
              <a:gd name="T3" fmla="*/ 18 h 2518"/>
              <a:gd name="T4" fmla="*/ 1110 w 1265"/>
              <a:gd name="T5" fmla="*/ 372 h 2518"/>
              <a:gd name="T6" fmla="*/ 946 w 1265"/>
              <a:gd name="T7" fmla="*/ 428 h 2518"/>
              <a:gd name="T8" fmla="*/ 710 w 1265"/>
              <a:gd name="T9" fmla="*/ 127 h 2518"/>
              <a:gd name="T10" fmla="*/ 546 w 1265"/>
              <a:gd name="T11" fmla="*/ 219 h 2518"/>
              <a:gd name="T12" fmla="*/ 701 w 1265"/>
              <a:gd name="T13" fmla="*/ 555 h 2518"/>
              <a:gd name="T14" fmla="*/ 592 w 1265"/>
              <a:gd name="T15" fmla="*/ 665 h 2518"/>
              <a:gd name="T16" fmla="*/ 237 w 1265"/>
              <a:gd name="T17" fmla="*/ 537 h 2518"/>
              <a:gd name="T18" fmla="*/ 155 w 1265"/>
              <a:gd name="T19" fmla="*/ 674 h 2518"/>
              <a:gd name="T20" fmla="*/ 427 w 1265"/>
              <a:gd name="T21" fmla="*/ 911 h 2518"/>
              <a:gd name="T22" fmla="*/ 383 w 1265"/>
              <a:gd name="T23" fmla="*/ 1093 h 2518"/>
              <a:gd name="T24" fmla="*/ 9 w 1265"/>
              <a:gd name="T25" fmla="*/ 1121 h 2518"/>
              <a:gd name="T26" fmla="*/ 0 w 1265"/>
              <a:gd name="T27" fmla="*/ 1322 h 2518"/>
              <a:gd name="T28" fmla="*/ 383 w 1265"/>
              <a:gd name="T29" fmla="*/ 1376 h 2518"/>
              <a:gd name="T30" fmla="*/ 419 w 1265"/>
              <a:gd name="T31" fmla="*/ 1549 h 2518"/>
              <a:gd name="T32" fmla="*/ 136 w 1265"/>
              <a:gd name="T33" fmla="*/ 1804 h 2518"/>
              <a:gd name="T34" fmla="*/ 237 w 1265"/>
              <a:gd name="T35" fmla="*/ 1959 h 2518"/>
              <a:gd name="T36" fmla="*/ 555 w 1265"/>
              <a:gd name="T37" fmla="*/ 1813 h 2518"/>
              <a:gd name="T38" fmla="*/ 674 w 1265"/>
              <a:gd name="T39" fmla="*/ 1932 h 2518"/>
              <a:gd name="T40" fmla="*/ 509 w 1265"/>
              <a:gd name="T41" fmla="*/ 2232 h 2518"/>
              <a:gd name="T42" fmla="*/ 664 w 1265"/>
              <a:gd name="T43" fmla="*/ 2360 h 2518"/>
              <a:gd name="T44" fmla="*/ 946 w 1265"/>
              <a:gd name="T45" fmla="*/ 2087 h 2518"/>
              <a:gd name="T46" fmla="*/ 1110 w 1265"/>
              <a:gd name="T47" fmla="*/ 2142 h 2518"/>
              <a:gd name="T48" fmla="*/ 1147 w 1265"/>
              <a:gd name="T49" fmla="*/ 2515 h 2518"/>
              <a:gd name="T50" fmla="*/ 1265 w 1265"/>
              <a:gd name="T51" fmla="*/ 2518 h 2518"/>
              <a:gd name="T52" fmla="*/ 1265 w 1265"/>
              <a:gd name="T53" fmla="*/ 0 h 251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10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D458FCB-5E86-4CCB-9C9A-8C12D7E83A7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delaware.gov" TargetMode="External"/><Relationship Id="rId3" Type="http://schemas.openxmlformats.org/officeDocument/2006/relationships/hyperlink" Target="http://www.census.gov" TargetMode="External"/><Relationship Id="rId7" Type="http://schemas.openxmlformats.org/officeDocument/2006/relationships/hyperlink" Target="http://www.cadsr.udel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udel.edu/db/" TargetMode="External"/><Relationship Id="rId5" Type="http://schemas.openxmlformats.org/officeDocument/2006/relationships/hyperlink" Target="http://www.first.gov" TargetMode="External"/><Relationship Id="rId10" Type="http://schemas.openxmlformats.org/officeDocument/2006/relationships/hyperlink" Target="http://www.library.northwestern.edu/data" TargetMode="External"/><Relationship Id="rId4" Type="http://schemas.openxmlformats.org/officeDocument/2006/relationships/hyperlink" Target="http://factfinder.census.gov/servlet/BasicFactsServlet" TargetMode="External"/><Relationship Id="rId9" Type="http://schemas.openxmlformats.org/officeDocument/2006/relationships/hyperlink" Target="http://www.icpsr.umich.edu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860B3E-BC1C-46C0-9532-7A8D9B4984A1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09600"/>
            <a:ext cx="7772400" cy="1646238"/>
          </a:xfrm>
        </p:spPr>
        <p:txBody>
          <a:bodyPr/>
          <a:lstStyle/>
          <a:p>
            <a:pPr eaLnBrk="1" hangingPunct="1"/>
            <a:r>
              <a:rPr lang="en-US" sz="5400" smtClean="0"/>
              <a:t>Types and</a:t>
            </a:r>
            <a:br>
              <a:rPr lang="en-US" sz="5400" smtClean="0"/>
            </a:br>
            <a:r>
              <a:rPr lang="en-US" sz="5400" smtClean="0"/>
              <a:t>Sources of Data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6858000" cy="17526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chemeClr val="accent1"/>
                </a:solidFill>
              </a:rPr>
              <a:t>UAPP 702</a:t>
            </a:r>
          </a:p>
          <a:p>
            <a:pPr eaLnBrk="1" hangingPunct="1"/>
            <a:r>
              <a:rPr lang="en-US" sz="2000" smtClean="0">
                <a:solidFill>
                  <a:schemeClr val="accent1"/>
                </a:solidFill>
              </a:rPr>
              <a:t>Research Methods for Urban &amp; Public Policy</a:t>
            </a:r>
          </a:p>
          <a:p>
            <a:pPr eaLnBrk="1" hangingPunct="1"/>
            <a:r>
              <a:rPr lang="en-US" sz="2000" smtClean="0">
                <a:solidFill>
                  <a:schemeClr val="accent1"/>
                </a:solidFill>
              </a:rPr>
              <a:t>Based on notes by Steven W. Peuquet,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A4D0A1-512D-49E7-A952-E675D0BE9BE7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Secondary Data Sources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Raw, tabulated, or aggregated statistical data from government, industry or special interest groups (e.g., U.S. Bureau of the Census)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Journals and books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Magazines and newspapers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Internet and the World Wide Web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Administrative or other records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9BA7D-9F44-4E91-BE65-1D4C25E26F21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Problem of Fit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Must always be concerned about a good </a:t>
            </a:r>
            <a:r>
              <a:rPr lang="en-US" sz="2000" b="1" i="1" smtClean="0">
                <a:solidFill>
                  <a:srgbClr val="FF0000"/>
                </a:solidFill>
              </a:rPr>
              <a:t>fit</a:t>
            </a:r>
            <a:r>
              <a:rPr lang="en-US" sz="2000" smtClean="0"/>
              <a:t> between secondary data and the research question…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because the data was not developed and structured for the specific purpose of answering the current research question(s)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So…two options…</a:t>
            </a:r>
            <a:endParaRPr lang="en-US" sz="16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4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400" smtClean="0"/>
              <a:t>Find the data to answer the question(s), which might require that primary data be collected also, 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8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400" smtClean="0"/>
              <a:t>Change the research question(s) so that it (they) can be answered by the data you have.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A3910-5F7B-4EB9-B68E-A243AA134E7E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16764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Problem of FIT</a:t>
            </a:r>
            <a:br>
              <a:rPr lang="en-US" sz="4000" smtClean="0"/>
            </a:br>
            <a:r>
              <a:rPr lang="en-US" sz="2400" smtClean="0"/>
              <a:t>(continued)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276600"/>
            <a:ext cx="7772400" cy="2209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ja-JP" altLang="en-US" sz="4000" smtClean="0"/>
              <a:t>“</a:t>
            </a:r>
            <a:r>
              <a:rPr lang="en-US" altLang="ja-JP" sz="4000" smtClean="0"/>
              <a:t>Story of the Man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/>
              <a:t>Who Lost his Keys</a:t>
            </a:r>
            <a:r>
              <a:rPr lang="ja-JP" altLang="en-US" sz="4000" smtClean="0"/>
              <a:t>”</a:t>
            </a:r>
            <a:endParaRPr lang="en-US" sz="4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A53FB-793E-40E5-A872-1A357C958B08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858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Benefit of Secondary Data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543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ea typeface="ＭＳ Ｐゴシック" charset="0"/>
              </a:rPr>
              <a:t>determining </a:t>
            </a:r>
            <a:r>
              <a:rPr lang="en-US" sz="2400" dirty="0">
                <a:ea typeface="ＭＳ Ｐゴシック" charset="0"/>
              </a:rPr>
              <a:t>what 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secondary</a:t>
            </a:r>
            <a:r>
              <a:rPr lang="en-US" sz="2400" dirty="0">
                <a:ea typeface="ＭＳ Ｐゴシック" charset="0"/>
              </a:rPr>
              <a:t> data is available helps the researcher determine what 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primary</a:t>
            </a:r>
            <a:r>
              <a:rPr lang="en-US" sz="2400" dirty="0">
                <a:ea typeface="ＭＳ Ｐゴシック" charset="0"/>
              </a:rPr>
              <a:t> data needs to be collected.</a:t>
            </a:r>
          </a:p>
          <a:p>
            <a:pPr marL="0" indent="0" eaLnBrk="1" hangingPunct="1">
              <a:lnSpc>
                <a:spcPct val="60000"/>
              </a:lnSpc>
              <a:buFont typeface="Wingdings" charset="0"/>
              <a:buNone/>
              <a:defRPr/>
            </a:pPr>
            <a:r>
              <a:rPr lang="en-US" sz="2400" dirty="0">
                <a:ea typeface="ＭＳ Ｐゴシック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ea typeface="ＭＳ Ｐゴシック" charset="0"/>
              </a:rPr>
              <a:t>maximum </a:t>
            </a:r>
            <a:r>
              <a:rPr lang="en-US" sz="2400" dirty="0">
                <a:ea typeface="ＭＳ Ｐゴシック" charset="0"/>
              </a:rPr>
              <a:t>use of secondary data minimizes expenditure of time, effort and money. </a:t>
            </a:r>
            <a:endParaRPr lang="en-US" sz="2400" dirty="0" smtClean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endParaRPr lang="en-US" sz="16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>
                <a:ea typeface="ＭＳ Ｐゴシック" charset="0"/>
              </a:rPr>
              <a:t>g</a:t>
            </a:r>
            <a:r>
              <a:rPr lang="en-US" sz="2400" dirty="0" smtClean="0">
                <a:ea typeface="ＭＳ Ｐゴシック" charset="0"/>
              </a:rPr>
              <a:t>eneral </a:t>
            </a:r>
            <a:r>
              <a:rPr lang="en-US" sz="2400" dirty="0">
                <a:ea typeface="ＭＳ Ｐゴシック" charset="0"/>
              </a:rPr>
              <a:t>rule of thumb is:</a:t>
            </a:r>
          </a:p>
          <a:p>
            <a:pPr eaLnBrk="1" hangingPunct="1">
              <a:lnSpc>
                <a:spcPct val="60000"/>
              </a:lnSpc>
              <a:buFont typeface="Wingdings" charset="0"/>
              <a:buChar char="®"/>
              <a:defRPr/>
            </a:pPr>
            <a:endParaRPr lang="en-US" sz="24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>
                <a:solidFill>
                  <a:srgbClr val="FF0000"/>
                </a:solidFill>
                <a:ea typeface="ＭＳ Ｐゴシック" charset="0"/>
              </a:rPr>
              <a:t>least expensive</a:t>
            </a:r>
            <a:r>
              <a:rPr lang="en-US" sz="1600" dirty="0">
                <a:ea typeface="ＭＳ Ｐゴシック" charset="0"/>
              </a:rPr>
              <a:t>: secondary data (cross-sectional or </a:t>
            </a:r>
            <a:r>
              <a:rPr lang="en-US" sz="1600" dirty="0" smtClean="0">
                <a:ea typeface="ＭＳ Ｐゴシック" charset="0"/>
              </a:rPr>
              <a:t>longitudinal</a:t>
            </a:r>
            <a:r>
              <a:rPr lang="en-US" sz="1600" dirty="0"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70000"/>
              </a:lnSpc>
              <a:buFont typeface="Wingdings" charset="2"/>
              <a:buChar char="Ø"/>
              <a:defRPr/>
            </a:pPr>
            <a:endParaRPr lang="en-US" sz="1600" dirty="0"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2"/>
              <a:buChar char="Ø"/>
              <a:defRPr/>
            </a:pPr>
            <a:r>
              <a:rPr lang="en-US" sz="1600" dirty="0">
                <a:solidFill>
                  <a:srgbClr val="FF0000"/>
                </a:solidFill>
                <a:ea typeface="ＭＳ Ｐゴシック" charset="0"/>
              </a:rPr>
              <a:t>more expensive</a:t>
            </a:r>
            <a:r>
              <a:rPr lang="en-US" sz="1600" dirty="0">
                <a:ea typeface="ＭＳ Ｐゴシック" charset="0"/>
              </a:rPr>
              <a:t>: primary cross-sectional data</a:t>
            </a:r>
          </a:p>
          <a:p>
            <a:pPr lvl="1" eaLnBrk="1" hangingPunct="1">
              <a:lnSpc>
                <a:spcPct val="70000"/>
              </a:lnSpc>
              <a:buFont typeface="Wingdings" charset="2"/>
              <a:buChar char="Ø"/>
              <a:defRPr/>
            </a:pPr>
            <a:endParaRPr lang="en-US" sz="1600" dirty="0"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 typeface="Wingdings" charset="2"/>
              <a:buChar char="Ø"/>
              <a:defRPr/>
            </a:pPr>
            <a:r>
              <a:rPr lang="en-US" sz="1600" dirty="0">
                <a:solidFill>
                  <a:srgbClr val="FF0000"/>
                </a:solidFill>
                <a:ea typeface="ＭＳ Ｐゴシック" charset="0"/>
              </a:rPr>
              <a:t>most expensive</a:t>
            </a:r>
            <a:r>
              <a:rPr lang="en-US" sz="1600" dirty="0">
                <a:ea typeface="ＭＳ Ｐゴシック" charset="0"/>
              </a:rPr>
              <a:t>: primary longitudinal data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F2B45B-CD7B-4469-B3B2-BCD2F948ED9F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858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Disadvantages of Secondary Data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Data may be old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Concepts not defined and operationalized in an ideal manner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e.g., definition of what constitutes "drug abuse</a:t>
            </a:r>
            <a:r>
              <a:rPr lang="en-US" altLang="en-US" sz="2000" smtClean="0"/>
              <a:t>”</a:t>
            </a:r>
            <a:endParaRPr lang="en-US" altLang="ja-JP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Not best unit of observation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e.g., use of "household" instead of "family</a:t>
            </a:r>
            <a:r>
              <a:rPr lang="en-US" altLang="en-US" sz="2000" smtClean="0"/>
              <a:t>”</a:t>
            </a:r>
            <a:endParaRPr lang="en-US" altLang="ja-JP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Data has been aggregated, hence, data records for each observed unit not available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36C407-10A9-475B-9ED3-2FDB2C931F90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Evaluating Secondary Sources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20000" cy="4419600"/>
          </a:xfrm>
        </p:spPr>
        <p:txBody>
          <a:bodyPr/>
          <a:lstStyle/>
          <a:p>
            <a:pPr eaLnBrk="1" hangingPunct="1">
              <a:buFont typeface="Wingdings" charset="2"/>
              <a:buChar char="Ø"/>
              <a:defRPr/>
            </a:pPr>
            <a:r>
              <a:rPr lang="en-US" sz="2400" dirty="0" smtClean="0">
                <a:ea typeface="ＭＳ Ｐゴシック" charset="0"/>
              </a:rPr>
              <a:t>data </a:t>
            </a:r>
            <a:r>
              <a:rPr lang="en-US" sz="2400" dirty="0">
                <a:ea typeface="ＭＳ Ｐゴシック" charset="0"/>
              </a:rPr>
              <a:t>collection is usually "purposeful," </a:t>
            </a:r>
            <a:endParaRPr lang="en-US" sz="2400" dirty="0" smtClean="0"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 smtClean="0">
              <a:ea typeface="ＭＳ Ｐゴシック" charset="0"/>
            </a:endParaRPr>
          </a:p>
          <a:p>
            <a:pPr eaLnBrk="1" hangingPunct="1">
              <a:buFont typeface="Wingdings" charset="2"/>
              <a:buChar char="Ø"/>
              <a:defRPr/>
            </a:pPr>
            <a:r>
              <a:rPr lang="en-US" sz="2400" dirty="0" smtClean="0">
                <a:ea typeface="ＭＳ Ｐゴシック" charset="0"/>
              </a:rPr>
              <a:t>and </a:t>
            </a:r>
            <a:r>
              <a:rPr lang="en-US" sz="2400" dirty="0">
                <a:ea typeface="ＭＳ Ｐゴシック" charset="0"/>
              </a:rPr>
              <a:t>the purpose for why the data was collected can influence </a:t>
            </a:r>
            <a:endParaRPr lang="en-US" sz="2400" dirty="0" smtClean="0">
              <a:ea typeface="ＭＳ Ｐゴシック" charset="0"/>
            </a:endParaRPr>
          </a:p>
          <a:p>
            <a:pPr lvl="1" eaLnBrk="1" hangingPunct="1">
              <a:buFont typeface="Wingdings" charset="2"/>
              <a:buChar char="Ø"/>
              <a:defRPr/>
            </a:pPr>
            <a:endParaRPr lang="en-US" sz="2000" dirty="0" smtClean="0">
              <a:ea typeface="ＭＳ Ｐゴシック" charset="-128"/>
            </a:endParaRP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000" dirty="0" smtClean="0">
                <a:ea typeface="ＭＳ Ｐゴシック" charset="-128"/>
              </a:rPr>
              <a:t>the </a:t>
            </a:r>
            <a:r>
              <a:rPr lang="en-US" sz="2000" dirty="0">
                <a:ea typeface="ＭＳ Ｐゴシック" charset="-128"/>
              </a:rPr>
              <a:t>data collection procedure </a:t>
            </a:r>
            <a:r>
              <a:rPr lang="en-US" sz="2000" dirty="0" smtClean="0">
                <a:ea typeface="ＭＳ Ｐゴシック" charset="-128"/>
              </a:rPr>
              <a:t>employed </a:t>
            </a: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000" dirty="0" smtClean="0">
                <a:ea typeface="ＭＳ Ｐゴシック" charset="-128"/>
              </a:rPr>
              <a:t>the </a:t>
            </a:r>
            <a:r>
              <a:rPr lang="en-US" sz="2000" dirty="0">
                <a:ea typeface="ＭＳ Ｐゴシック" charset="-128"/>
              </a:rPr>
              <a:t>definition of terms and </a:t>
            </a:r>
            <a:r>
              <a:rPr lang="en-US" sz="2000" dirty="0" smtClean="0">
                <a:ea typeface="ＭＳ Ｐゴシック" charset="-128"/>
              </a:rPr>
              <a:t>categories</a:t>
            </a:r>
            <a:endParaRPr lang="en-US" sz="2000" dirty="0">
              <a:ea typeface="ＭＳ Ｐゴシック" charset="-128"/>
            </a:endParaRP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000" dirty="0" smtClean="0">
                <a:ea typeface="ＭＳ Ｐゴシック" charset="-128"/>
              </a:rPr>
              <a:t>the </a:t>
            </a:r>
            <a:r>
              <a:rPr lang="en-US" sz="2000" dirty="0">
                <a:ea typeface="ＭＳ Ｐゴシック" charset="-128"/>
              </a:rPr>
              <a:t>quality of the information </a:t>
            </a:r>
            <a:endParaRPr lang="en-US" sz="2000" dirty="0" smtClean="0">
              <a:ea typeface="ＭＳ Ｐゴシック" charset="-128"/>
            </a:endParaRP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000" dirty="0" smtClean="0">
                <a:ea typeface="ＭＳ Ｐゴシック" charset="-128"/>
              </a:rPr>
              <a:t>the </a:t>
            </a:r>
            <a:r>
              <a:rPr lang="en-US" sz="2000" dirty="0">
                <a:ea typeface="ＭＳ Ｐゴシック" charset="-128"/>
              </a:rPr>
              <a:t>conclusions </a:t>
            </a:r>
            <a:r>
              <a:rPr lang="en-US" sz="2000" dirty="0" smtClean="0">
                <a:ea typeface="ＭＳ Ｐゴシック" charset="-128"/>
              </a:rPr>
              <a:t>drawn</a:t>
            </a:r>
            <a:endParaRPr lang="en-US" sz="2000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88FFE3-D800-4607-801B-7E6E2FA9A84C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5334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Evaluating Secondary Sources</a:t>
            </a:r>
            <a:r>
              <a:rPr lang="en-US" sz="4000" b="1" smtClean="0"/>
              <a:t>  </a:t>
            </a:r>
            <a:r>
              <a:rPr lang="en-US" sz="1600" smtClean="0"/>
              <a:t>(2)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7772400" cy="4114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Key questions </a:t>
            </a:r>
            <a:r>
              <a:rPr lang="en-US" sz="2400" smtClean="0"/>
              <a:t>to ask about a given secondary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400" smtClean="0"/>
              <a:t>data source . .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smtClean="0"/>
              <a:t>What was the </a:t>
            </a:r>
            <a:r>
              <a:rPr lang="en-US" sz="2200" smtClean="0">
                <a:solidFill>
                  <a:srgbClr val="FF0000"/>
                </a:solidFill>
              </a:rPr>
              <a:t>purpose</a:t>
            </a:r>
            <a:r>
              <a:rPr lang="en-US" sz="2200" smtClean="0"/>
              <a:t> of the study?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>
                <a:solidFill>
                  <a:srgbClr val="FF0000"/>
                </a:solidFill>
              </a:rPr>
              <a:t>Why</a:t>
            </a:r>
            <a:r>
              <a:rPr lang="en-US" sz="1800" smtClean="0"/>
              <a:t> was the information collected?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smtClean="0">
                <a:solidFill>
                  <a:srgbClr val="FF0000"/>
                </a:solidFill>
              </a:rPr>
              <a:t>Who</a:t>
            </a:r>
            <a:r>
              <a:rPr lang="en-US" sz="2200" smtClean="0"/>
              <a:t> was responsible for collecting the information?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What qualifications, resources, and potential biases are represented in the conduct of the study?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smtClean="0">
                <a:solidFill>
                  <a:srgbClr val="FF0000"/>
                </a:solidFill>
              </a:rPr>
              <a:t>What</a:t>
            </a:r>
            <a:r>
              <a:rPr lang="en-US" sz="2200" smtClean="0"/>
              <a:t> information was actually collected?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How were units and concepts defined?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How direct were the measures used?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How complete was the information?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62991C-6853-420B-B0AE-41084501CEE2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Evaluating Secondary Sources</a:t>
            </a:r>
            <a:r>
              <a:rPr lang="en-US" sz="4000" smtClean="0"/>
              <a:t> </a:t>
            </a:r>
            <a:r>
              <a:rPr lang="en-US" sz="1600" smtClean="0"/>
              <a:t>(3)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7724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More key questions . . 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rgbClr val="FF0000"/>
                </a:solidFill>
              </a:rPr>
              <a:t>When</a:t>
            </a:r>
            <a:r>
              <a:rPr lang="en-US" sz="2200" smtClean="0"/>
              <a:t> was the data collected? Is the information still current, or have events made the data obsolete?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</a:pPr>
            <a:endParaRPr lang="en-US" sz="22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smtClean="0"/>
              <a:t>Were there </a:t>
            </a:r>
            <a:r>
              <a:rPr lang="en-US" sz="2200" smtClean="0">
                <a:solidFill>
                  <a:srgbClr val="FF0000"/>
                </a:solidFill>
              </a:rPr>
              <a:t>specific events </a:t>
            </a:r>
            <a:r>
              <a:rPr lang="en-US" sz="2200" smtClean="0"/>
              <a:t>occurring at the time the data were collected that may have produced the specific results obtained?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</a:pPr>
            <a:endParaRPr lang="en-US" sz="22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smtClean="0">
                <a:solidFill>
                  <a:srgbClr val="FF0000"/>
                </a:solidFill>
              </a:rPr>
              <a:t>How</a:t>
            </a:r>
            <a:r>
              <a:rPr lang="en-US" sz="2200" smtClean="0"/>
              <a:t> was the data obtained? What was the methodology employed?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</a:pPr>
            <a:endParaRPr lang="en-US" sz="22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smtClean="0"/>
              <a:t>How </a:t>
            </a:r>
            <a:r>
              <a:rPr lang="en-US" sz="2200" smtClean="0">
                <a:solidFill>
                  <a:srgbClr val="FF0000"/>
                </a:solidFill>
              </a:rPr>
              <a:t>consistent</a:t>
            </a:r>
            <a:r>
              <a:rPr lang="en-US" sz="2200" smtClean="0"/>
              <a:t> is the data obtained from one source with information obtained from other sources?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A8CE65-2D78-4638-B012-F84F22D0D1A6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96200" cy="7620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Secondary Data Resources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There are numerous sources of secondary data.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U.S. Bureau of the Census (</a:t>
            </a:r>
            <a:r>
              <a:rPr lang="en-US" sz="1200" smtClean="0">
                <a:hlinkClick r:id="rId3"/>
              </a:rPr>
              <a:t>http://www.census.gov</a:t>
            </a:r>
            <a:r>
              <a:rPr lang="en-US" sz="12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U.S. Census </a:t>
            </a:r>
            <a:r>
              <a:rPr lang="ja-JP" altLang="en-US" sz="1200" smtClean="0"/>
              <a:t>“</a:t>
            </a:r>
            <a:r>
              <a:rPr lang="en-US" altLang="ja-JP" sz="1200" smtClean="0"/>
              <a:t>American FactFinder</a:t>
            </a:r>
            <a:r>
              <a:rPr lang="ja-JP" altLang="en-US" sz="1200" smtClean="0"/>
              <a:t>”</a:t>
            </a:r>
            <a:r>
              <a:rPr lang="en-US" altLang="ja-JP" sz="1200" smtClean="0"/>
              <a:t> (</a:t>
            </a:r>
            <a:r>
              <a:rPr lang="en-US" altLang="ja-JP" sz="1200" smtClean="0">
                <a:hlinkClick r:id="rId4"/>
              </a:rPr>
              <a:t>http://factfinder.census.gov/servlet/BasicFactsServlet</a:t>
            </a:r>
            <a:r>
              <a:rPr lang="en-US" altLang="ja-JP" sz="12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U.S. Federal Government (</a:t>
            </a:r>
            <a:r>
              <a:rPr lang="en-US" sz="1200" smtClean="0">
                <a:hlinkClick r:id="rId5"/>
              </a:rPr>
              <a:t>http://www.first.gov</a:t>
            </a:r>
            <a:r>
              <a:rPr lang="en-US" sz="12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University of Delaware Library Data Bases (</a:t>
            </a:r>
            <a:r>
              <a:rPr lang="en-US" sz="1200" smtClean="0">
                <a:hlinkClick r:id="rId6"/>
              </a:rPr>
              <a:t>http://www.lib.udel.edu/db/</a:t>
            </a:r>
            <a:r>
              <a:rPr lang="en-US" sz="12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Center for Applied Demography and Survey Research, University of Delaware (</a:t>
            </a:r>
            <a:r>
              <a:rPr lang="en-US" sz="1200" smtClean="0">
                <a:hlinkClick r:id="rId7"/>
              </a:rPr>
              <a:t>http://www.cadsr.udel.edu</a:t>
            </a:r>
            <a:r>
              <a:rPr lang="en-US" sz="12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State of Delaware (</a:t>
            </a:r>
            <a:r>
              <a:rPr lang="en-US" sz="1200" smtClean="0">
                <a:hlinkClick r:id="rId8"/>
              </a:rPr>
              <a:t>http://delaware.gov</a:t>
            </a:r>
            <a:r>
              <a:rPr lang="en-US" sz="12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Inter-University Consortium for Political and Social Research (</a:t>
            </a:r>
            <a:r>
              <a:rPr lang="en-US" sz="1200" smtClean="0">
                <a:hlinkClick r:id="rId9"/>
              </a:rPr>
              <a:t>http://www.icpsr.umich.edu</a:t>
            </a:r>
            <a:r>
              <a:rPr lang="en-US" sz="12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200" smtClean="0"/>
              <a:t>Social Sciences Data Services, Northwestern University Library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/>
              <a:t>	(</a:t>
            </a:r>
            <a:r>
              <a:rPr lang="en-US" sz="1200" smtClean="0">
                <a:hlinkClick r:id="rId10"/>
              </a:rPr>
              <a:t>http://www.library.northwestern.edu/data</a:t>
            </a:r>
            <a:r>
              <a:rPr lang="en-US" sz="12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382BF-5D0C-4F8A-A729-A30286B73779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858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Secondary Data &amp; Literature Review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7724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FF0000"/>
                </a:solidFill>
              </a:rPr>
              <a:t>literature review </a:t>
            </a:r>
            <a:r>
              <a:rPr lang="en-US" sz="2400" smtClean="0"/>
              <a:t>for a research project can be thought of as </a:t>
            </a:r>
            <a:r>
              <a:rPr lang="ja-JP" altLang="en-US" sz="2400" smtClean="0">
                <a:solidFill>
                  <a:srgbClr val="FF0000"/>
                </a:solidFill>
              </a:rPr>
              <a:t>“</a:t>
            </a:r>
            <a:r>
              <a:rPr lang="en-US" altLang="ja-JP" sz="2400" smtClean="0">
                <a:solidFill>
                  <a:srgbClr val="FF0000"/>
                </a:solidFill>
              </a:rPr>
              <a:t>secondary</a:t>
            </a:r>
            <a:r>
              <a:rPr lang="ja-JP" altLang="en-US" sz="2400" smtClean="0">
                <a:solidFill>
                  <a:srgbClr val="FF0000"/>
                </a:solidFill>
              </a:rPr>
              <a:t>”</a:t>
            </a:r>
            <a:r>
              <a:rPr lang="en-US" altLang="ja-JP" sz="2400" i="1" smtClean="0">
                <a:solidFill>
                  <a:srgbClr val="FF0000"/>
                </a:solidFill>
              </a:rPr>
              <a:t> </a:t>
            </a:r>
            <a:r>
              <a:rPr lang="en-US" altLang="ja-JP" sz="2400" smtClean="0"/>
              <a:t>in nature…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2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because the literature was not done for purposes of supporting your current research project. 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literature is critical to applied social and policy research because it is…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160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1800" smtClean="0"/>
              <a:t>critical to the formulation and refinement of the research question(s) by helping to identify gaps in knowledge</a:t>
            </a:r>
          </a:p>
          <a:p>
            <a:pPr lvl="1" eaLnBrk="1" hangingPunct="1">
              <a:lnSpc>
                <a:spcPct val="40000"/>
              </a:lnSpc>
              <a:buFont typeface="Wingdings" pitchFamily="2" charset="2"/>
              <a:buChar char="Ø"/>
            </a:pPr>
            <a:endParaRPr lang="en-US" sz="180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1800" smtClean="0"/>
              <a:t>provides context for new research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518D6-DDEC-49E1-99D7-3D99B76E9C07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696200" cy="12192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Distinction between</a:t>
            </a:r>
            <a:br>
              <a:rPr lang="en-US" sz="4000" smtClean="0"/>
            </a:br>
            <a:r>
              <a:rPr lang="en-US" sz="4000" i="1" smtClean="0"/>
              <a:t>DATA</a:t>
            </a:r>
            <a:r>
              <a:rPr lang="en-US" sz="4000" smtClean="0"/>
              <a:t> and </a:t>
            </a:r>
            <a:r>
              <a:rPr lang="en-US" sz="4000" i="1" smtClean="0"/>
              <a:t>INFORMATION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b="1" i="1" smtClean="0">
                <a:solidFill>
                  <a:schemeClr val="accent1"/>
                </a:solidFill>
              </a:rPr>
              <a:t>DATA</a:t>
            </a:r>
            <a:r>
              <a:rPr lang="en-US" sz="2800" smtClean="0"/>
              <a:t> is the raw material of information.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may be adequate to provide the information needed, or it may be partially adequate, or may be useless. 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b="1" i="1" smtClean="0">
                <a:solidFill>
                  <a:schemeClr val="accent1"/>
                </a:solidFill>
              </a:rPr>
              <a:t>INFORMATION</a:t>
            </a:r>
            <a:r>
              <a:rPr lang="en-US" sz="2800" smtClean="0"/>
              <a:t> is very useful and contributes in significant ways to answering one or more of a researcher</a:t>
            </a:r>
            <a:r>
              <a:rPr lang="ja-JP" altLang="en-US" sz="2800" smtClean="0"/>
              <a:t>’</a:t>
            </a:r>
            <a:r>
              <a:rPr lang="en-US" altLang="ja-JP" sz="2800" smtClean="0"/>
              <a:t>s research questions.</a:t>
            </a: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CD2E8C-88D9-4D9A-B3BC-2D8E26F1CC01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09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Types of Data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chemeClr val="accent1"/>
                </a:solidFill>
              </a:rPr>
              <a:t>Cross-Sectional Data</a:t>
            </a:r>
            <a:br>
              <a:rPr lang="en-US" sz="3600" smtClean="0">
                <a:solidFill>
                  <a:schemeClr val="accent1"/>
                </a:solidFill>
              </a:rPr>
            </a:br>
            <a:endParaRPr lang="en-US" sz="360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chemeClr val="accent1"/>
                </a:solidFill>
              </a:rPr>
              <a:t>Longitudinal data</a:t>
            </a:r>
            <a:endParaRPr lang="en-US" sz="2800" smtClean="0"/>
          </a:p>
          <a:p>
            <a:pPr eaLnBrk="1" hangingPunct="1">
              <a:lnSpc>
                <a:spcPct val="10000"/>
              </a:lnSpc>
              <a:buFont typeface="Wingdings" pitchFamily="2" charset="2"/>
              <a:buNone/>
            </a:pPr>
            <a:endParaRPr lang="en-US" sz="2800" smtClean="0"/>
          </a:p>
          <a:p>
            <a:pPr lvl="1" eaLnBrk="1" hangingPunct="1"/>
            <a:r>
              <a:rPr lang="en-US" smtClean="0"/>
              <a:t>Trend data (time series)</a:t>
            </a:r>
          </a:p>
          <a:p>
            <a:pPr lvl="1" eaLnBrk="1" hangingPunct="1"/>
            <a:r>
              <a:rPr lang="en-US" smtClean="0"/>
              <a:t>Cohort data</a:t>
            </a:r>
          </a:p>
          <a:p>
            <a:pPr lvl="1" eaLnBrk="1" hangingPunct="1"/>
            <a:r>
              <a:rPr lang="en-US" sz="3200" smtClean="0"/>
              <a:t>Panel data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2B7C5-3E76-4E9E-B53F-E4DB424A8479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Primary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467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	</a:t>
            </a:r>
            <a:r>
              <a:rPr lang="en-US" smtClean="0"/>
              <a:t>data that was collected for the 	expressed purpose of answering a 	specific research question or set of 	related research questions.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71C7E-9793-4DE8-85AF-D099CDFF5184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Secondary Data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6200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was </a:t>
            </a:r>
            <a:r>
              <a:rPr lang="en-US" sz="2400" smtClean="0">
                <a:solidFill>
                  <a:srgbClr val="FF0000"/>
                </a:solidFill>
              </a:rPr>
              <a:t>not</a:t>
            </a:r>
            <a:r>
              <a:rPr lang="en-US" sz="2400" smtClean="0"/>
              <a:t> collected for the expressed purpose of answering  a current specific research 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probably </a:t>
            </a:r>
            <a:r>
              <a:rPr lang="en-US" sz="2400" smtClean="0">
                <a:solidFill>
                  <a:srgbClr val="FF0000"/>
                </a:solidFill>
              </a:rPr>
              <a:t>collected</a:t>
            </a:r>
            <a:r>
              <a:rPr lang="en-US" sz="2400" smtClean="0"/>
              <a:t> by </a:t>
            </a:r>
            <a:r>
              <a:rPr lang="en-US" sz="2400" smtClean="0">
                <a:solidFill>
                  <a:srgbClr val="FF0000"/>
                </a:solidFill>
              </a:rPr>
              <a:t>persons other </a:t>
            </a:r>
            <a:r>
              <a:rPr lang="en-US" sz="2400" smtClean="0"/>
              <a:t>than those involved in the current research project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probably has been </a:t>
            </a:r>
            <a:r>
              <a:rPr lang="en-US" sz="2400" smtClean="0">
                <a:solidFill>
                  <a:srgbClr val="FF0000"/>
                </a:solidFill>
              </a:rPr>
              <a:t>archived</a:t>
            </a:r>
            <a:r>
              <a:rPr lang="en-US" sz="2400" smtClean="0"/>
              <a:t> for some period of time in some form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D26A9-4BBF-49B9-9B31-3F353ABFE3A0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09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Types of Data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accent1"/>
                </a:solidFill>
              </a:rPr>
              <a:t>	</a:t>
            </a:r>
            <a:r>
              <a:rPr lang="en-US" sz="2800" smtClean="0">
                <a:solidFill>
                  <a:schemeClr val="accent1"/>
                </a:solidFill>
              </a:rPr>
              <a:t>Cross-sectional data</a:t>
            </a:r>
          </a:p>
          <a:p>
            <a:pPr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the measurement of variables for a sample drawn from a selected universe of units of observation (people, objects, social artifacts, etc.)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/>
              <a:t>obtained at one point in time (or during a relatively short period of time)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/>
              <a:t>a </a:t>
            </a:r>
            <a:r>
              <a:rPr lang="ja-JP" altLang="en-US" sz="1600" b="1" smtClean="0">
                <a:solidFill>
                  <a:srgbClr val="FF0000"/>
                </a:solidFill>
              </a:rPr>
              <a:t>“</a:t>
            </a:r>
            <a:r>
              <a:rPr lang="en-US" altLang="ja-JP" sz="1600" b="1" smtClean="0">
                <a:solidFill>
                  <a:srgbClr val="FF0000"/>
                </a:solidFill>
              </a:rPr>
              <a:t>snapshot</a:t>
            </a:r>
            <a:r>
              <a:rPr lang="ja-JP" altLang="en-US" sz="1600" b="1" smtClean="0">
                <a:solidFill>
                  <a:srgbClr val="FF0000"/>
                </a:solidFill>
              </a:rPr>
              <a:t>”</a:t>
            </a:r>
            <a:r>
              <a:rPr lang="en-US" altLang="ja-JP" sz="1600" b="1" smtClean="0">
                <a:solidFill>
                  <a:srgbClr val="FF0000"/>
                </a:solidFill>
              </a:rPr>
              <a:t> </a:t>
            </a:r>
            <a:r>
              <a:rPr lang="en-US" altLang="ja-JP" sz="1600" smtClean="0"/>
              <a:t>of that universe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Examples:</a:t>
            </a:r>
          </a:p>
          <a:p>
            <a:pPr eaLnBrk="1" hangingPunct="1">
              <a:lnSpc>
                <a:spcPct val="10000"/>
              </a:lnSpc>
              <a:buFont typeface="Wingdings" pitchFamily="2" charset="2"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US. Census of Population &amp; Housing done in 2000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Survey we took in class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Poll taken before an election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1B4BD-7D35-4826-9767-0672D8DC63B4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09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Types of Data </a:t>
            </a:r>
            <a:r>
              <a:rPr lang="en-US" sz="2000" smtClean="0"/>
              <a:t>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772400" cy="50292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1"/>
                </a:solidFill>
              </a:rPr>
              <a:t>	</a:t>
            </a:r>
            <a:r>
              <a:rPr lang="en-US" sz="2400" smtClean="0">
                <a:solidFill>
                  <a:schemeClr val="accent1"/>
                </a:solidFill>
              </a:rPr>
              <a:t>Longitudinal: </a:t>
            </a:r>
            <a:r>
              <a:rPr lang="en-US" sz="2400" i="1" smtClean="0">
                <a:solidFill>
                  <a:schemeClr val="accent1"/>
                </a:solidFill>
              </a:rPr>
              <a:t>trend data (time series)</a:t>
            </a:r>
          </a:p>
          <a:p>
            <a:pPr eaLnBrk="1" hangingPunct="1">
              <a:lnSpc>
                <a:spcPct val="20000"/>
              </a:lnSpc>
            </a:pPr>
            <a:endParaRPr lang="en-US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consists of two or more cross-sectional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snapshots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taken at different times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>
                <a:solidFill>
                  <a:srgbClr val="FF0000"/>
                </a:solidFill>
              </a:rPr>
              <a:t>definition</a:t>
            </a:r>
            <a:r>
              <a:rPr lang="en-US" sz="2000" smtClean="0"/>
              <a:t> of the universe of units of observation and the </a:t>
            </a:r>
            <a:r>
              <a:rPr lang="en-US" sz="2000" smtClean="0">
                <a:solidFill>
                  <a:srgbClr val="FF0000"/>
                </a:solidFill>
              </a:rPr>
              <a:t>variables</a:t>
            </a:r>
            <a:r>
              <a:rPr lang="en-US" sz="2000" smtClean="0"/>
              <a:t> measured remain the </a:t>
            </a:r>
            <a:r>
              <a:rPr lang="en-US" sz="2000" smtClean="0">
                <a:solidFill>
                  <a:srgbClr val="FF0000"/>
                </a:solidFill>
              </a:rPr>
              <a:t>same</a:t>
            </a:r>
            <a:r>
              <a:rPr lang="en-US" sz="2000" smtClean="0"/>
              <a:t>…but…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the specific units of observation included in each sample </a:t>
            </a:r>
            <a:r>
              <a:rPr lang="en-US" sz="2000" smtClean="0">
                <a:solidFill>
                  <a:srgbClr val="FF0000"/>
                </a:solidFill>
              </a:rPr>
              <a:t>differ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smtClean="0"/>
              <a:t>due to the use of random selection 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smtClean="0"/>
              <a:t>changes in the specific units that meet the definition for being members of the universe.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400" smtClean="0"/>
              <a:t>Examples</a:t>
            </a:r>
          </a:p>
          <a:p>
            <a:pPr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US. Census of Population &amp; Housing done in 1970, 1980, 1990, 2000.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Multiple surveys in class done every week concerning whether the U.S. should enact universal health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Poll taken once a week every week during the two months leading up to an election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76B97-1559-4A49-A683-F9E461BD7C1C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09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Types of Data </a:t>
            </a:r>
            <a:r>
              <a:rPr lang="en-US" sz="2000" smtClean="0"/>
              <a:t>(3)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7772400" cy="47244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accent1"/>
                </a:solidFill>
              </a:rPr>
              <a:t>	Longitudinal: </a:t>
            </a:r>
            <a:r>
              <a:rPr lang="en-US" sz="2400" i="1" smtClean="0">
                <a:solidFill>
                  <a:schemeClr val="accent1"/>
                </a:solidFill>
              </a:rPr>
              <a:t>cohort data (time series)</a:t>
            </a:r>
          </a:p>
          <a:p>
            <a:pPr eaLnBrk="1" hangingPunct="1">
              <a:lnSpc>
                <a:spcPct val="20000"/>
              </a:lnSpc>
            </a:pPr>
            <a:endParaRPr lang="en-US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consists of </a:t>
            </a:r>
            <a:r>
              <a:rPr lang="en-US" sz="2000" smtClean="0">
                <a:solidFill>
                  <a:srgbClr val="FF0000"/>
                </a:solidFill>
              </a:rPr>
              <a:t>two or more </a:t>
            </a:r>
            <a:r>
              <a:rPr lang="en-US" sz="2000" smtClean="0"/>
              <a:t>cross-sectional </a:t>
            </a:r>
            <a:r>
              <a:rPr lang="ja-JP" altLang="en-US" sz="2000" smtClean="0">
                <a:solidFill>
                  <a:srgbClr val="FF0000"/>
                </a:solidFill>
              </a:rPr>
              <a:t>“</a:t>
            </a:r>
            <a:r>
              <a:rPr lang="en-US" altLang="ja-JP" sz="2000" smtClean="0">
                <a:solidFill>
                  <a:srgbClr val="FF0000"/>
                </a:solidFill>
              </a:rPr>
              <a:t>snapshots</a:t>
            </a:r>
            <a:r>
              <a:rPr lang="ja-JP" altLang="en-US" sz="2000" smtClean="0">
                <a:solidFill>
                  <a:srgbClr val="FF0000"/>
                </a:solidFill>
              </a:rPr>
              <a:t>”</a:t>
            </a:r>
            <a:r>
              <a:rPr lang="en-US" altLang="ja-JP" sz="2000" smtClean="0">
                <a:solidFill>
                  <a:srgbClr val="FF0000"/>
                </a:solidFill>
              </a:rPr>
              <a:t> </a:t>
            </a:r>
            <a:r>
              <a:rPr lang="en-US" altLang="ja-JP" sz="2000" smtClean="0"/>
              <a:t>of a specific subpopulation (cohort) taken at different times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where the </a:t>
            </a:r>
            <a:r>
              <a:rPr lang="en-US" sz="2000" smtClean="0">
                <a:solidFill>
                  <a:srgbClr val="FF0000"/>
                </a:solidFill>
              </a:rPr>
              <a:t>actual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units</a:t>
            </a:r>
            <a:r>
              <a:rPr lang="en-US" sz="2000" smtClean="0"/>
              <a:t> of observation making up the subpopulation (cohort) and the </a:t>
            </a:r>
            <a:r>
              <a:rPr lang="en-US" sz="2000" smtClean="0">
                <a:solidFill>
                  <a:srgbClr val="FF0000"/>
                </a:solidFill>
              </a:rPr>
              <a:t>variables</a:t>
            </a:r>
            <a:r>
              <a:rPr lang="en-US" sz="2000" smtClean="0"/>
              <a:t> measured remain the </a:t>
            </a:r>
            <a:r>
              <a:rPr lang="en-US" sz="2000" smtClean="0">
                <a:solidFill>
                  <a:srgbClr val="FF0000"/>
                </a:solidFill>
              </a:rPr>
              <a:t>same</a:t>
            </a:r>
            <a:r>
              <a:rPr lang="en-US" sz="2000" smtClean="0"/>
              <a:t>, but…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the </a:t>
            </a:r>
            <a:r>
              <a:rPr lang="en-US" sz="2000" smtClean="0">
                <a:solidFill>
                  <a:srgbClr val="FF0000"/>
                </a:solidFill>
              </a:rPr>
              <a:t>specific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units</a:t>
            </a:r>
            <a:r>
              <a:rPr lang="en-US" sz="2000" smtClean="0"/>
              <a:t> of observation actually included in each sample </a:t>
            </a:r>
            <a:r>
              <a:rPr lang="en-US" sz="2000" smtClean="0">
                <a:solidFill>
                  <a:srgbClr val="FF0000"/>
                </a:solidFill>
              </a:rPr>
              <a:t>differ</a:t>
            </a:r>
            <a:r>
              <a:rPr lang="en-US" sz="2000" smtClean="0"/>
              <a:t> due to the use of random selection.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smtClean="0"/>
              <a:t>members of a subpopulation (cohort) are </a:t>
            </a:r>
            <a:r>
              <a:rPr lang="ja-JP" altLang="en-US" sz="1600" smtClean="0"/>
              <a:t>“</a:t>
            </a:r>
            <a:r>
              <a:rPr lang="en-US" altLang="ja-JP" sz="1600" smtClean="0"/>
              <a:t>followed</a:t>
            </a:r>
            <a:r>
              <a:rPr lang="ja-JP" altLang="en-US" sz="1600" smtClean="0"/>
              <a:t>”</a:t>
            </a:r>
            <a:r>
              <a:rPr lang="en-US" altLang="ja-JP" sz="1600" smtClean="0"/>
              <a:t> as a group over time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400" smtClean="0"/>
              <a:t>Examples</a:t>
            </a:r>
          </a:p>
          <a:p>
            <a:pPr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Data on how attitudes about war changed over time for soldiers who are Viet Nam veterans.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Data on changes in math proficiency of children who began taking a new math curriculum in the Middleburg School District in the 3</a:t>
            </a:r>
            <a:r>
              <a:rPr lang="en-US" sz="1400" baseline="30000" smtClean="0"/>
              <a:t>rd</a:t>
            </a:r>
            <a:r>
              <a:rPr lang="en-US" sz="1400" smtClean="0"/>
              <a:t> grade.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1D203-2987-4823-981F-47D8EE3FA580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381000"/>
            <a:ext cx="7696200" cy="609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Types of Data </a:t>
            </a:r>
            <a:r>
              <a:rPr lang="en-US" sz="2000" smtClean="0"/>
              <a:t>(4)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772400" cy="48768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accent1"/>
                </a:solidFill>
              </a:rPr>
              <a:t>	Longitudinal: </a:t>
            </a:r>
            <a:r>
              <a:rPr lang="en-US" sz="2400" i="1" smtClean="0">
                <a:solidFill>
                  <a:schemeClr val="accent1"/>
                </a:solidFill>
              </a:rPr>
              <a:t>panel data</a:t>
            </a:r>
          </a:p>
          <a:p>
            <a:pPr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Consists of two or more measurements taken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smtClean="0"/>
              <a:t>for the </a:t>
            </a:r>
            <a:r>
              <a:rPr lang="en-US" sz="1600" smtClean="0">
                <a:solidFill>
                  <a:srgbClr val="FF0000"/>
                </a:solidFill>
              </a:rPr>
              <a:t>exact same</a:t>
            </a:r>
            <a:r>
              <a:rPr lang="en-US" sz="1600" smtClean="0"/>
              <a:t> units of observation and variables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smtClean="0"/>
              <a:t>at two or more </a:t>
            </a:r>
            <a:r>
              <a:rPr lang="en-US" sz="1600" smtClean="0">
                <a:solidFill>
                  <a:srgbClr val="FF0000"/>
                </a:solidFill>
              </a:rPr>
              <a:t>different points</a:t>
            </a:r>
            <a:r>
              <a:rPr lang="en-US" sz="1600" smtClean="0"/>
              <a:t> in time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  <a:r>
              <a:rPr lang="en-US" sz="1400" smtClean="0"/>
              <a:t>Examples</a:t>
            </a:r>
          </a:p>
          <a:p>
            <a:pPr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Study by the U.S. Bureau of the Census on the impact of welfare reform on specific welfare mothers and their children over a period of 5 years</a:t>
            </a:r>
          </a:p>
          <a:p>
            <a:pPr lvl="1" eaLnBrk="1" hangingPunct="1">
              <a:lnSpc>
                <a:spcPct val="80000"/>
              </a:lnSpc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Study of how the attitudes of specific students in UAPP 800 changed during the Fall 2002 semester regarding their views about the U.S. going to war against Iraq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Study of how potential voters</a:t>
            </a:r>
            <a:r>
              <a:rPr lang="ja-JP" altLang="en-US" sz="1400" smtClean="0"/>
              <a:t>’</a:t>
            </a:r>
            <a:r>
              <a:rPr lang="en-US" altLang="ja-JP" sz="1400" smtClean="0"/>
              <a:t> preferences for different candidates changed over a 6 month period leading up to the election for governor.</a:t>
            </a:r>
            <a:endParaRPr 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763</TotalTime>
  <Words>682</Words>
  <Application>Microsoft Office PowerPoint</Application>
  <PresentationFormat>On-screen Show (4:3)</PresentationFormat>
  <Paragraphs>235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Narrow</vt:lpstr>
      <vt:lpstr>MS PGothic</vt:lpstr>
      <vt:lpstr>Arial</vt:lpstr>
      <vt:lpstr>Wingdings</vt:lpstr>
      <vt:lpstr>Times New Roman</vt:lpstr>
      <vt:lpstr>Factory</vt:lpstr>
      <vt:lpstr>Types and Sources of Data</vt:lpstr>
      <vt:lpstr>Distinction between DATA and INFORMATION</vt:lpstr>
      <vt:lpstr>Types of Data</vt:lpstr>
      <vt:lpstr>Primary Data</vt:lpstr>
      <vt:lpstr>Secondary Data</vt:lpstr>
      <vt:lpstr>Types of Data</vt:lpstr>
      <vt:lpstr>Types of Data (2)</vt:lpstr>
      <vt:lpstr>Types of Data (3)</vt:lpstr>
      <vt:lpstr>Types of Data (4)</vt:lpstr>
      <vt:lpstr>Secondary Data Sources</vt:lpstr>
      <vt:lpstr>Problem of Fit</vt:lpstr>
      <vt:lpstr>Problem of FIT (continued)</vt:lpstr>
      <vt:lpstr>Benefit of Secondary Data</vt:lpstr>
      <vt:lpstr>Disadvantages of Secondary Data</vt:lpstr>
      <vt:lpstr>Evaluating Secondary Sources</vt:lpstr>
      <vt:lpstr>Evaluating Secondary Sources  (2)</vt:lpstr>
      <vt:lpstr>Evaluating Secondary Sources (3)</vt:lpstr>
      <vt:lpstr>Secondary Data Resources</vt:lpstr>
      <vt:lpstr>Secondary Data &amp; Literature Review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</dc:title>
  <dc:creator>Steven W. Peuquet</dc:creator>
  <cp:lastModifiedBy>Steven Peuquet</cp:lastModifiedBy>
  <cp:revision>47</cp:revision>
  <dcterms:created xsi:type="dcterms:W3CDTF">2002-10-14T20:25:45Z</dcterms:created>
  <dcterms:modified xsi:type="dcterms:W3CDTF">2011-11-03T17:53:48Z</dcterms:modified>
</cp:coreProperties>
</file>